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7.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0.jpg" ContentType="image/png"/>
  <Override PartName="/ppt/notesSlides/notesSlide7.xml" ContentType="application/vnd.openxmlformats-officedocument.presentationml.notesSlide+xml"/>
  <Override PartName="/ppt/media/image12.jpg" ContentType="image/png"/>
  <Override PartName="/ppt/notesSlides/notesSlide8.xml" ContentType="application/vnd.openxmlformats-officedocument.presentationml.notesSlide+xml"/>
  <Override PartName="/ppt/media/image13.jpg" ContentType="image/png"/>
  <Override PartName="/ppt/notesSlides/notesSlide9.xml" ContentType="application/vnd.openxmlformats-officedocument.presentationml.notesSlide+xml"/>
  <Override PartName="/ppt/media/image15.jpg" ContentType="image/png"/>
  <Override PartName="/ppt/media/image16.jpg" ContentType="image/png"/>
  <Override PartName="/ppt/notesSlides/notesSlide10.xml" ContentType="application/vnd.openxmlformats-officedocument.presentationml.notesSlide+xml"/>
  <Override PartName="/ppt/media/image17.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17"/>
  </p:notesMasterIdLst>
  <p:sldIdLst>
    <p:sldId id="327" r:id="rId2"/>
    <p:sldId id="313" r:id="rId3"/>
    <p:sldId id="314" r:id="rId4"/>
    <p:sldId id="318" r:id="rId5"/>
    <p:sldId id="315" r:id="rId6"/>
    <p:sldId id="319" r:id="rId7"/>
    <p:sldId id="316" r:id="rId8"/>
    <p:sldId id="317" r:id="rId9"/>
    <p:sldId id="320" r:id="rId10"/>
    <p:sldId id="321" r:id="rId11"/>
    <p:sldId id="322" r:id="rId12"/>
    <p:sldId id="324" r:id="rId13"/>
    <p:sldId id="323" r:id="rId14"/>
    <p:sldId id="325" r:id="rId15"/>
    <p:sldId id="326"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971A8D-329D-463C-B205-9005A53A53E8}">
  <a:tblStyle styleId="{CF971A8D-329D-463C-B205-9005A53A53E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813" autoAdjust="0"/>
  </p:normalViewPr>
  <p:slideViewPr>
    <p:cSldViewPr snapToGrid="0">
      <p:cViewPr varScale="1">
        <p:scale>
          <a:sx n="141" d="100"/>
          <a:sy n="141" d="100"/>
        </p:scale>
        <p:origin x="236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3096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During the target identification phase the team will decide on the targets they will begin to gain access to. These selected targets will fall in conjunction with the organizations request for the assessment. For example the organization may give an IP range of what they can attack and recon but anything outside that range is off limits. </a:t>
            </a:r>
          </a:p>
          <a:p>
            <a:pPr marL="158750" indent="0">
              <a:buNone/>
            </a:pPr>
            <a:endParaRPr lang="en-US" dirty="0"/>
          </a:p>
          <a:p>
            <a:pPr marL="158750" indent="0">
              <a:buNone/>
            </a:pPr>
            <a:r>
              <a:rPr lang="en-US" dirty="0"/>
              <a:t>We will use all the information gathered from the recon phase to create target packages that are deemed susceptible to an attack. </a:t>
            </a:r>
          </a:p>
          <a:p>
            <a:pPr marL="158750" indent="0">
              <a:buNone/>
            </a:pPr>
            <a:endParaRPr lang="en-US" dirty="0"/>
          </a:p>
          <a:p>
            <a:pPr marL="158750" indent="0">
              <a:buNone/>
            </a:pPr>
            <a:r>
              <a:rPr lang="en-US" dirty="0"/>
              <a:t>The target in most organizations would be application hosts switches with outdated firmware, unpatched email servers</a:t>
            </a:r>
          </a:p>
        </p:txBody>
      </p:sp>
    </p:spTree>
    <p:extLst>
      <p:ext uri="{BB962C8B-B14F-4D97-AF65-F5344CB8AC3E}">
        <p14:creationId xmlns:p14="http://schemas.microsoft.com/office/powerpoint/2010/main" val="1550602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Gaining access to servers will be the required in order to ensure true exploitation. The techniques and tools that will be used for gaining access will be laid out in the TTPs that were generated. These contain the procedures for executing these specific tasks.</a:t>
            </a:r>
          </a:p>
          <a:p>
            <a:pPr marL="158750" indent="0">
              <a:buNone/>
            </a:pPr>
            <a:endParaRPr lang="en-US" dirty="0"/>
          </a:p>
          <a:p>
            <a:pPr marL="158750" indent="0">
              <a:buNone/>
            </a:pPr>
            <a:r>
              <a:rPr lang="en-US" dirty="0"/>
              <a:t>Some techniques to gain initial access would be Phishing, Exploit Public facing application, Replication through removable media, supply chain compromise, external remote services.</a:t>
            </a:r>
          </a:p>
          <a:p>
            <a:pPr marL="158750" indent="0">
              <a:buNone/>
            </a:pPr>
            <a:endParaRPr lang="en-US" dirty="0"/>
          </a:p>
          <a:p>
            <a:pPr marL="158750" indent="0">
              <a:buNone/>
            </a:pPr>
            <a:r>
              <a:rPr lang="en-US" dirty="0"/>
              <a:t>Walkthrough of attack method</a:t>
            </a:r>
          </a:p>
          <a:p>
            <a:pPr algn="l"/>
            <a:r>
              <a:rPr lang="en-US" b="0" i="0" dirty="0">
                <a:solidFill>
                  <a:srgbClr val="5E6065"/>
                </a:solidFill>
                <a:effectLst/>
                <a:latin typeface="Source Sans Pro" panose="020B0503030403020204" pitchFamily="34" charset="0"/>
              </a:rPr>
              <a:t>The attack methodology can be broken down into the following procedures:</a:t>
            </a:r>
          </a:p>
          <a:p>
            <a:pPr algn="l">
              <a:buFont typeface="+mj-lt"/>
              <a:buAutoNum type="arabicPeriod"/>
            </a:pPr>
            <a:r>
              <a:rPr lang="en-US" b="0" i="0" dirty="0">
                <a:solidFill>
                  <a:srgbClr val="5E6065"/>
                </a:solidFill>
                <a:effectLst/>
                <a:latin typeface="Source Sans Pro" panose="020B0503030403020204" pitchFamily="34" charset="0"/>
              </a:rPr>
              <a:t>Setup C2 server with </a:t>
            </a:r>
            <a:r>
              <a:rPr lang="en-US" b="0" i="0" dirty="0" err="1">
                <a:solidFill>
                  <a:srgbClr val="5E6065"/>
                </a:solidFill>
                <a:effectLst/>
                <a:latin typeface="Source Sans Pro" panose="020B0503030403020204" pitchFamily="34" charset="0"/>
              </a:rPr>
              <a:t>Powershell</a:t>
            </a:r>
            <a:r>
              <a:rPr lang="en-US" b="0" i="0" dirty="0">
                <a:solidFill>
                  <a:srgbClr val="5E6065"/>
                </a:solidFill>
                <a:effectLst/>
                <a:latin typeface="Source Sans Pro" panose="020B0503030403020204" pitchFamily="34" charset="0"/>
              </a:rPr>
              <a:t> Empire - C2 (Command and control) servers are used by attackers and adversaries to maintain communications with compromised systems on the target network.</a:t>
            </a:r>
          </a:p>
          <a:p>
            <a:pPr algn="l">
              <a:buFont typeface="+mj-lt"/>
              <a:buAutoNum type="arabicPeriod"/>
            </a:pPr>
            <a:r>
              <a:rPr lang="en-US" b="0" i="0" dirty="0">
                <a:solidFill>
                  <a:srgbClr val="5E6065"/>
                </a:solidFill>
                <a:effectLst/>
                <a:latin typeface="Source Sans Pro" panose="020B0503030403020204" pitchFamily="34" charset="0"/>
              </a:rPr>
              <a:t>Generate stager with </a:t>
            </a:r>
            <a:r>
              <a:rPr lang="en-US" b="0" i="0" dirty="0" err="1">
                <a:solidFill>
                  <a:srgbClr val="5E6065"/>
                </a:solidFill>
                <a:effectLst/>
                <a:latin typeface="Source Sans Pro" panose="020B0503030403020204" pitchFamily="34" charset="0"/>
              </a:rPr>
              <a:t>Powershell</a:t>
            </a:r>
            <a:r>
              <a:rPr lang="en-US" b="0" i="0" dirty="0">
                <a:solidFill>
                  <a:srgbClr val="5E6065"/>
                </a:solidFill>
                <a:effectLst/>
                <a:latin typeface="Source Sans Pro" panose="020B0503030403020204" pitchFamily="34" charset="0"/>
              </a:rPr>
              <a:t> Empire - A stager is used to establish a communication channel between the attacker and the victim.</a:t>
            </a:r>
          </a:p>
          <a:p>
            <a:pPr algn="l">
              <a:buFont typeface="+mj-lt"/>
              <a:buAutoNum type="arabicPeriod"/>
            </a:pPr>
            <a:r>
              <a:rPr lang="en-US" b="0" i="0" dirty="0">
                <a:solidFill>
                  <a:srgbClr val="5E6065"/>
                </a:solidFill>
                <a:effectLst/>
                <a:latin typeface="Source Sans Pro" panose="020B0503030403020204" pitchFamily="34" charset="0"/>
              </a:rPr>
              <a:t>Inject the payload into a document as a macro with </a:t>
            </a:r>
            <a:r>
              <a:rPr lang="en-US" b="0" i="0" dirty="0" err="1">
                <a:solidFill>
                  <a:srgbClr val="5E6065"/>
                </a:solidFill>
                <a:effectLst/>
                <a:latin typeface="Source Sans Pro" panose="020B0503030403020204" pitchFamily="34" charset="0"/>
              </a:rPr>
              <a:t>Luckystrike</a:t>
            </a:r>
            <a:r>
              <a:rPr lang="en-US" b="0" i="0" dirty="0">
                <a:solidFill>
                  <a:srgbClr val="5E6065"/>
                </a:solidFill>
                <a:effectLst/>
                <a:latin typeface="Source Sans Pro" panose="020B0503030403020204" pitchFamily="34" charset="0"/>
              </a:rPr>
              <a:t>.</a:t>
            </a:r>
          </a:p>
          <a:p>
            <a:pPr algn="l">
              <a:buFont typeface="+mj-lt"/>
              <a:buAutoNum type="arabicPeriod"/>
            </a:pPr>
            <a:r>
              <a:rPr lang="en-US" b="0" i="0" dirty="0">
                <a:solidFill>
                  <a:srgbClr val="5E6065"/>
                </a:solidFill>
                <a:effectLst/>
                <a:latin typeface="Source Sans Pro" panose="020B0503030403020204" pitchFamily="34" charset="0"/>
              </a:rPr>
              <a:t>Send the document to the target system via email.</a:t>
            </a:r>
          </a:p>
          <a:p>
            <a:pPr algn="l">
              <a:buFont typeface="+mj-lt"/>
              <a:buAutoNum type="arabicPeriod"/>
            </a:pPr>
            <a:r>
              <a:rPr lang="en-US" b="0" i="0" dirty="0">
                <a:solidFill>
                  <a:srgbClr val="5E6065"/>
                </a:solidFill>
                <a:effectLst/>
                <a:latin typeface="Source Sans Pro" panose="020B0503030403020204" pitchFamily="34" charset="0"/>
              </a:rPr>
              <a:t>Target opens the document and consequently runs the malicious macro.</a:t>
            </a:r>
          </a:p>
          <a:p>
            <a:pPr algn="l">
              <a:buFont typeface="+mj-lt"/>
              <a:buAutoNum type="arabicPeriod"/>
            </a:pPr>
            <a:r>
              <a:rPr lang="en-US" b="0" i="0" dirty="0">
                <a:solidFill>
                  <a:srgbClr val="5E6065"/>
                </a:solidFill>
                <a:effectLst/>
                <a:latin typeface="Source Sans Pro" panose="020B0503030403020204" pitchFamily="34" charset="0"/>
              </a:rPr>
              <a:t>Stager connects back to the empire listener.</a:t>
            </a:r>
          </a:p>
          <a:p>
            <a:pPr marL="158750" indent="0">
              <a:buNone/>
            </a:pPr>
            <a:endParaRPr lang="en-US" dirty="0"/>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158053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Through the persistence phase we can establish our foothold within the network. We can accomplish persistence utilizing a few different technologies. But the basis of the goal here is to maintain our connection for future use.</a:t>
            </a:r>
          </a:p>
          <a:p>
            <a:pPr marL="158750" indent="0">
              <a:buNone/>
            </a:pPr>
            <a:endParaRPr lang="en-US" dirty="0"/>
          </a:p>
          <a:p>
            <a:pPr marL="158750" indent="0">
              <a:buNone/>
            </a:pPr>
            <a:r>
              <a:rPr lang="en-US" dirty="0"/>
              <a:t>We can utilize PowerShell Empire with persistent modules </a:t>
            </a:r>
          </a:p>
          <a:p>
            <a:pPr marL="158750" indent="0">
              <a:buNone/>
            </a:pPr>
            <a:r>
              <a:rPr lang="en-US" dirty="0"/>
              <a:t>-Userland: reboot persistence non elevated</a:t>
            </a:r>
          </a:p>
          <a:p>
            <a:pPr marL="158750" indent="0">
              <a:buNone/>
            </a:pPr>
            <a:r>
              <a:rPr lang="en-US" dirty="0"/>
              <a:t>-elevated persistence: Reboot persistence elevated</a:t>
            </a:r>
          </a:p>
          <a:p>
            <a:pPr marL="158750" indent="0">
              <a:buNone/>
            </a:pPr>
            <a:r>
              <a:rPr lang="en-US" dirty="0"/>
              <a:t>-Power Breach: In memory </a:t>
            </a:r>
            <a:r>
              <a:rPr lang="en-US" dirty="0" err="1"/>
              <a:t>powershell</a:t>
            </a:r>
            <a:r>
              <a:rPr lang="en-US" dirty="0"/>
              <a:t> backdoors</a:t>
            </a:r>
          </a:p>
          <a:p>
            <a:pPr marL="158750" indent="0">
              <a:buNone/>
            </a:pPr>
            <a:endParaRPr lang="en-US" dirty="0"/>
          </a:p>
          <a:p>
            <a:pPr marL="158750" indent="0">
              <a:buNone/>
            </a:pPr>
            <a:r>
              <a:rPr lang="en-US" dirty="0"/>
              <a:t>We can also use Persistence through Windows Registry. Utilizing the userland modules in </a:t>
            </a:r>
            <a:r>
              <a:rPr lang="en-US" dirty="0" err="1"/>
              <a:t>Powershell</a:t>
            </a:r>
            <a:r>
              <a:rPr lang="en-US" dirty="0"/>
              <a:t> Empire, The triggers for userland are </a:t>
            </a:r>
            <a:r>
              <a:rPr lang="en-US" dirty="0" err="1"/>
              <a:t>storred</a:t>
            </a:r>
            <a:r>
              <a:rPr lang="en-US" dirty="0"/>
              <a:t> in different locations through out the registry keys in windows.</a:t>
            </a:r>
          </a:p>
          <a:p>
            <a:pPr marL="158750" indent="0">
              <a:buNone/>
            </a:pPr>
            <a:endParaRPr lang="en-US" dirty="0"/>
          </a:p>
          <a:p>
            <a:pPr marL="158750" indent="0">
              <a:buNone/>
            </a:pPr>
            <a:r>
              <a:rPr lang="en-US" dirty="0"/>
              <a:t>We can also setup persistence through the windows scheduled tasks. We can have userland execute on specific times by creating a tasks mapped to the storage location of the trigger within the registry keys</a:t>
            </a:r>
          </a:p>
          <a:p>
            <a:pPr marL="158750" indent="0">
              <a:buNone/>
            </a:pPr>
            <a:endParaRPr lang="en-US" dirty="0"/>
          </a:p>
          <a:p>
            <a:pPr marL="158750" indent="0">
              <a:buNone/>
            </a:pPr>
            <a:r>
              <a:rPr lang="en-US" dirty="0"/>
              <a:t>Last way we can keep persistence is through making a local account in order to continuously gain access to the server</a:t>
            </a:r>
          </a:p>
        </p:txBody>
      </p:sp>
    </p:spTree>
    <p:extLst>
      <p:ext uri="{BB962C8B-B14F-4D97-AF65-F5344CB8AC3E}">
        <p14:creationId xmlns:p14="http://schemas.microsoft.com/office/powerpoint/2010/main" val="3678542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Privilege escalation is just how this sounds. We are attempting to gain access to an admin level account in order to gain a deeper foothold, this will allows us to gain even more persistence within the environment. There are a few tools to use in order to gain an admin account:</a:t>
            </a:r>
          </a:p>
          <a:p>
            <a:pPr marL="158750" indent="0">
              <a:buNone/>
            </a:pPr>
            <a:endParaRPr lang="en-US" dirty="0"/>
          </a:p>
          <a:p>
            <a:pPr marL="158750" indent="0">
              <a:buNone/>
            </a:pPr>
            <a:endParaRPr lang="en-US" dirty="0"/>
          </a:p>
          <a:p>
            <a:pPr algn="l">
              <a:buFont typeface="+mj-lt"/>
              <a:buAutoNum type="arabicPeriod"/>
            </a:pPr>
            <a:r>
              <a:rPr lang="en-US" b="0" i="0" dirty="0">
                <a:solidFill>
                  <a:srgbClr val="5E6065"/>
                </a:solidFill>
                <a:effectLst/>
                <a:latin typeface="Source Sans Pro" panose="020B0503030403020204" pitchFamily="34" charset="0"/>
              </a:rPr>
              <a:t>Bypassing UAC - Adversaries may bypass UAC mechanisms to elevate process privileges on the system. Windows User Account Control (UAC) allows a program to elevate its privileges (tracked as integrity levels ranging from low to high) to perform a task under administrator-level permissions, possibly by prompting the user for confirmation.</a:t>
            </a:r>
          </a:p>
          <a:p>
            <a:pPr algn="l">
              <a:buFont typeface="+mj-lt"/>
              <a:buAutoNum type="arabicPeriod"/>
            </a:pPr>
            <a:r>
              <a:rPr lang="en-US" b="0" i="0" dirty="0">
                <a:solidFill>
                  <a:srgbClr val="5E6065"/>
                </a:solidFill>
                <a:effectLst/>
                <a:latin typeface="Source Sans Pro" panose="020B0503030403020204" pitchFamily="34" charset="0"/>
              </a:rPr>
              <a:t>Kernel Exploits - Adversaries may exploit software vulnerabilities in an attempt to elevate privileges. The exploitation of a software vulnerability occurs when an adversary takes advantage of a programming error in a program, service, or within the operating system software or the kernel itself to execute adversary-controlled code.</a:t>
            </a:r>
          </a:p>
          <a:p>
            <a:pPr algn="l">
              <a:buFont typeface="+mj-lt"/>
              <a:buAutoNum type="arabicPeriod"/>
            </a:pPr>
            <a:r>
              <a:rPr lang="en-US" b="0" i="0" dirty="0">
                <a:solidFill>
                  <a:srgbClr val="5E6065"/>
                </a:solidFill>
                <a:effectLst/>
                <a:latin typeface="Source Sans Pro" panose="020B0503030403020204" pitchFamily="34" charset="0"/>
              </a:rPr>
              <a:t>Token Impersonation - Adversaries may duplicate then impersonate another user’s token to escalate privileges and bypass access controls. An adversary can create a new access token that duplicates an existing token using </a:t>
            </a:r>
            <a:r>
              <a:rPr lang="en-US" b="0" i="0" dirty="0" err="1">
                <a:solidFill>
                  <a:srgbClr val="5E6065"/>
                </a:solidFill>
                <a:effectLst/>
                <a:latin typeface="Source Sans Pro" panose="020B0503030403020204" pitchFamily="34" charset="0"/>
              </a:rPr>
              <a:t>DuplicateToken</a:t>
            </a:r>
            <a:r>
              <a:rPr lang="en-US" b="0" i="0" dirty="0">
                <a:solidFill>
                  <a:srgbClr val="5E6065"/>
                </a:solidFill>
                <a:effectLst/>
                <a:latin typeface="Source Sans Pro" panose="020B0503030403020204" pitchFamily="34" charset="0"/>
              </a:rPr>
              <a:t>(Ex). The token can then be used with </a:t>
            </a:r>
            <a:r>
              <a:rPr lang="en-US" b="0" i="0" dirty="0" err="1">
                <a:solidFill>
                  <a:srgbClr val="5E6065"/>
                </a:solidFill>
                <a:effectLst/>
                <a:latin typeface="Source Sans Pro" panose="020B0503030403020204" pitchFamily="34" charset="0"/>
              </a:rPr>
              <a:t>ImpersonateLoggedOnUser</a:t>
            </a:r>
            <a:r>
              <a:rPr lang="en-US" b="0" i="0" dirty="0">
                <a:solidFill>
                  <a:srgbClr val="5E6065"/>
                </a:solidFill>
                <a:effectLst/>
                <a:latin typeface="Source Sans Pro" panose="020B0503030403020204" pitchFamily="34" charset="0"/>
              </a:rPr>
              <a:t> to allow the calling thread to impersonate a logged-on user’s security context.</a:t>
            </a:r>
          </a:p>
          <a:p>
            <a:pPr marL="158750" indent="0">
              <a:buNone/>
            </a:pPr>
            <a:endParaRPr lang="en-US" dirty="0"/>
          </a:p>
        </p:txBody>
      </p:sp>
    </p:spTree>
    <p:extLst>
      <p:ext uri="{BB962C8B-B14F-4D97-AF65-F5344CB8AC3E}">
        <p14:creationId xmlns:p14="http://schemas.microsoft.com/office/powerpoint/2010/main" val="1004532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is an important phase for the red team. The whole point of them conducting an assessment is to report back to the customer with all the findings. This document should thorough and well detailed. It should discuss the scope of work and how each flag was captured utilizing what TTP.</a:t>
            </a:r>
          </a:p>
          <a:p>
            <a:pPr marL="158750" indent="0">
              <a:buNone/>
            </a:pPr>
            <a:endParaRPr lang="en-US" dirty="0"/>
          </a:p>
          <a:p>
            <a:pPr marL="158750" indent="0">
              <a:buNone/>
            </a:pPr>
            <a:r>
              <a:rPr lang="en-US" dirty="0"/>
              <a:t>The official red team report should be structured in a particular way. This is an official document to the organization so specific letterheads should correlate.</a:t>
            </a:r>
          </a:p>
          <a:p>
            <a:pPr marL="158750" indent="0">
              <a:buNone/>
            </a:pPr>
            <a:endParaRPr lang="en-US" dirty="0"/>
          </a:p>
          <a:p>
            <a:pPr marL="158750" indent="0">
              <a:buNone/>
            </a:pPr>
            <a:r>
              <a:rPr lang="en-US" dirty="0"/>
              <a:t>The document will contain:</a:t>
            </a:r>
          </a:p>
          <a:p>
            <a:pPr marL="158750" indent="0">
              <a:buNone/>
            </a:pPr>
            <a:r>
              <a:rPr lang="en-US" dirty="0"/>
              <a:t> Executive summary which will contain a summary of the results. It will describe the companies requests and inputs including the overall results of the assessment.</a:t>
            </a:r>
          </a:p>
          <a:p>
            <a:pPr marL="158750" indent="0">
              <a:buNone/>
            </a:pPr>
            <a:r>
              <a:rPr lang="en-US" dirty="0"/>
              <a:t>Attack narrative: This will discuss the methods of recon, target ID, gaining access, persistence and privilege escalation. This section will be detailed and contain the tools and outputs of each phase. </a:t>
            </a:r>
          </a:p>
          <a:p>
            <a:pPr marL="158750" indent="0">
              <a:buNone/>
            </a:pPr>
            <a:r>
              <a:rPr lang="en-US" dirty="0"/>
              <a:t>Conclusion will include recommendations and risk rating</a:t>
            </a:r>
          </a:p>
          <a:p>
            <a:pPr marL="158750" indent="0">
              <a:buNone/>
            </a:pPr>
            <a:r>
              <a:rPr lang="en-US" dirty="0"/>
              <a:t>These reports may also include an appendix section for Vulnerability details and mitigation procedures. </a:t>
            </a:r>
          </a:p>
          <a:p>
            <a:pPr marL="158750" indent="0">
              <a:buNone/>
            </a:pPr>
            <a:endParaRPr lang="en-US" dirty="0"/>
          </a:p>
          <a:p>
            <a:pPr marL="158750" indent="0">
              <a:buNone/>
            </a:pPr>
            <a:r>
              <a:rPr lang="en-US" dirty="0"/>
              <a:t>Show example of offensive security report.</a:t>
            </a:r>
          </a:p>
        </p:txBody>
      </p:sp>
    </p:spTree>
    <p:extLst>
      <p:ext uri="{BB962C8B-B14F-4D97-AF65-F5344CB8AC3E}">
        <p14:creationId xmlns:p14="http://schemas.microsoft.com/office/powerpoint/2010/main" val="1253179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will be the end of the year project. You will create an assessment report from your fake red team company. You will be assessing Company A or change the name. Create a full assessment using any means of information, Internet books whatever. This is all imaginary so use your creativity and think like a hacker when coming up with these attack narratives. The report should be 20 pages long as this should be fairly easy to accomplish because you will be including images and network diagrams found on the internet that you can use You can also make your own if you would like! I would like to see 4 – 5 attack narratives with output images. The report should include a conclusion that discusses recommendations to company A and their Risk rating. At the end should be an appendix that discusses the vulnerabilities that were found in the company and recommended Mitigations. This will be due at the end of the semester.</a:t>
            </a:r>
          </a:p>
        </p:txBody>
      </p:sp>
    </p:spTree>
    <p:extLst>
      <p:ext uri="{BB962C8B-B14F-4D97-AF65-F5344CB8AC3E}">
        <p14:creationId xmlns:p14="http://schemas.microsoft.com/office/powerpoint/2010/main" val="3109349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i="0" dirty="0">
                <a:solidFill>
                  <a:srgbClr val="444950"/>
                </a:solidFill>
                <a:effectLst/>
                <a:latin typeface="PT Root UI"/>
              </a:rPr>
              <a:t>This Presentation was built under the assumption the organization has already developed a red team</a:t>
            </a:r>
          </a:p>
          <a:p>
            <a:pPr marL="158750" indent="0">
              <a:buNone/>
            </a:pPr>
            <a:r>
              <a:rPr lang="en-US" b="1" i="0" dirty="0">
                <a:solidFill>
                  <a:srgbClr val="444950"/>
                </a:solidFill>
                <a:effectLst/>
                <a:latin typeface="PT Root UI"/>
              </a:rPr>
              <a:t>And has gone through the phases of creating the team, assigning roles determining terminology, Developed the TTPs for engagement, Developed data collection guides and tools, develop operational process plan, develop comm plan develop Rules of engagement, tech briefing and report template</a:t>
            </a:r>
          </a:p>
          <a:p>
            <a:pPr marL="158750" indent="0">
              <a:buNone/>
            </a:pPr>
            <a:r>
              <a:rPr lang="en-US" b="1" i="0" dirty="0">
                <a:solidFill>
                  <a:srgbClr val="444950"/>
                </a:solidFill>
                <a:effectLst/>
                <a:latin typeface="PT Root UI"/>
              </a:rPr>
              <a:t>Red Teaming</a:t>
            </a:r>
            <a:r>
              <a:rPr lang="en-US" b="0" i="0" dirty="0">
                <a:solidFill>
                  <a:srgbClr val="444950"/>
                </a:solidFill>
                <a:effectLst/>
                <a:latin typeface="PT Root UI"/>
              </a:rPr>
              <a:t> is the process of using Tactics, Techniques, and Procedures (TTPs) to emulate a real-world threat with the goals of training and measuring the effectiveness of the people, processes, and technology used to defend an environment.</a:t>
            </a:r>
          </a:p>
          <a:p>
            <a:pPr marL="158750" indent="0">
              <a:buNone/>
            </a:pPr>
            <a:r>
              <a:rPr lang="en-US" b="0" i="0" dirty="0">
                <a:solidFill>
                  <a:srgbClr val="1C1E21"/>
                </a:solidFill>
                <a:effectLst/>
                <a:latin typeface="PT Root UI"/>
              </a:rPr>
              <a:t>Red teaming is </a:t>
            </a:r>
            <a:r>
              <a:rPr lang="en-US" b="1" i="0" dirty="0">
                <a:solidFill>
                  <a:srgbClr val="1C1E21"/>
                </a:solidFill>
                <a:effectLst/>
                <a:latin typeface="PT Root UI"/>
              </a:rPr>
              <a:t>NOT</a:t>
            </a:r>
            <a:r>
              <a:rPr lang="en-US" b="0" i="0" dirty="0">
                <a:solidFill>
                  <a:srgbClr val="1C1E21"/>
                </a:solidFill>
                <a:effectLst/>
                <a:latin typeface="PT Root UI"/>
              </a:rPr>
              <a:t> a hunt for vulnerabilities, flaws, bugs, etc. The goal is to understand security operations as a whole (people, processes, and technology). The result of a red team engagement may identify vulnerabilities, but more importantly, red teaming provides an understanding of blue's capability to impact a threat's ability to operate</a:t>
            </a:r>
            <a:endParaRPr lang="en-US" dirty="0"/>
          </a:p>
        </p:txBody>
      </p:sp>
    </p:spTree>
    <p:extLst>
      <p:ext uri="{BB962C8B-B14F-4D97-AF65-F5344CB8AC3E}">
        <p14:creationId xmlns:p14="http://schemas.microsoft.com/office/powerpoint/2010/main" val="1794612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C1E21"/>
                </a:solidFill>
                <a:effectLst/>
                <a:latin typeface="PT Root UI"/>
              </a:rPr>
              <a:t>Red teaming is important because it allows us to:</a:t>
            </a:r>
          </a:p>
          <a:p>
            <a:pPr algn="l">
              <a:buFont typeface="Arial" panose="020B0604020202020204" pitchFamily="34" charset="0"/>
              <a:buChar char="•"/>
            </a:pPr>
            <a:r>
              <a:rPr lang="en-US" b="1" i="0" dirty="0">
                <a:solidFill>
                  <a:srgbClr val="1C1E21"/>
                </a:solidFill>
                <a:effectLst/>
                <a:latin typeface="PT Root UI"/>
              </a:rPr>
              <a:t>Measure the effectiveness</a:t>
            </a:r>
            <a:r>
              <a:rPr lang="en-US" b="0" i="0" dirty="0">
                <a:solidFill>
                  <a:srgbClr val="1C1E21"/>
                </a:solidFill>
                <a:effectLst/>
                <a:latin typeface="PT Root UI"/>
              </a:rPr>
              <a:t> of the people, processes, and technology used to defend a network. How do you know if blue TTPs are effective?</a:t>
            </a:r>
          </a:p>
          <a:p>
            <a:pPr algn="l">
              <a:buFont typeface="Arial" panose="020B0604020202020204" pitchFamily="34" charset="0"/>
              <a:buChar char="•"/>
            </a:pPr>
            <a:r>
              <a:rPr lang="en-US" b="1" i="0" dirty="0">
                <a:solidFill>
                  <a:srgbClr val="1C1E21"/>
                </a:solidFill>
                <a:effectLst/>
                <a:latin typeface="PT Root UI"/>
              </a:rPr>
              <a:t>Train and/or measure Blue Teams</a:t>
            </a:r>
            <a:r>
              <a:rPr lang="en-US" b="0" i="0" dirty="0">
                <a:solidFill>
                  <a:srgbClr val="1C1E21"/>
                </a:solidFill>
                <a:effectLst/>
                <a:latin typeface="PT Root UI"/>
              </a:rPr>
              <a:t> ability to impact a threat Blue teams need practice. Better to practice on a helpful threat that a real one</a:t>
            </a:r>
          </a:p>
          <a:p>
            <a:pPr algn="l">
              <a:buFont typeface="Arial" panose="020B0604020202020204" pitchFamily="34" charset="0"/>
              <a:buChar char="•"/>
            </a:pPr>
            <a:r>
              <a:rPr lang="en-US" b="1" i="0" dirty="0">
                <a:solidFill>
                  <a:srgbClr val="1C1E21"/>
                </a:solidFill>
                <a:effectLst/>
                <a:latin typeface="PT Root UI"/>
              </a:rPr>
              <a:t>Test and understand</a:t>
            </a:r>
            <a:r>
              <a:rPr lang="en-US" b="0" i="0" dirty="0">
                <a:solidFill>
                  <a:srgbClr val="1C1E21"/>
                </a:solidFill>
                <a:effectLst/>
                <a:latin typeface="PT Root UI"/>
              </a:rPr>
              <a:t> specific threats or threat scenarios Red team engagements can be designed to exercise custom scenarios. Scenarios can include zero-days, ransom-ware attacks, or other unique attacks.</a:t>
            </a:r>
          </a:p>
        </p:txBody>
      </p:sp>
    </p:spTree>
    <p:extLst>
      <p:ext uri="{BB962C8B-B14F-4D97-AF65-F5344CB8AC3E}">
        <p14:creationId xmlns:p14="http://schemas.microsoft.com/office/powerpoint/2010/main" val="765112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Threat Emulation is the red team coming up with a real world scenarios that the organization may experience in order to show the blue team / sys admins where there security is lacking. This will provide the organization with a true security posture output. </a:t>
            </a:r>
          </a:p>
          <a:p>
            <a:pPr marL="158750" indent="0">
              <a:buNone/>
            </a:pPr>
            <a:endParaRPr lang="en-US" dirty="0"/>
          </a:p>
          <a:p>
            <a:pPr marL="158750" indent="0">
              <a:buNone/>
            </a:pPr>
            <a:r>
              <a:rPr lang="en-US" dirty="0"/>
              <a:t>These emulations are specific goal driven. These goals could be to gain a specific admin account within the environment through social engineering. But how do we accomplish these goals? We utilize the TTPs</a:t>
            </a:r>
          </a:p>
          <a:p>
            <a:pPr marL="158750" indent="0">
              <a:buNone/>
            </a:pPr>
            <a:r>
              <a:rPr lang="en-US" dirty="0"/>
              <a:t>Red team will conduct multiple TTPs and depending on the success or failure of these TTPs it will paint a picture for the organizations security posture. These TTPs will assist the organizations defenders with remediations and will show them how you were able to complete the task.</a:t>
            </a:r>
          </a:p>
          <a:p>
            <a:pPr marL="158750" indent="0">
              <a:buNone/>
            </a:pPr>
            <a:endParaRPr lang="en-US" dirty="0"/>
          </a:p>
          <a:p>
            <a:pPr marL="158750" indent="0">
              <a:buNone/>
            </a:pPr>
            <a:r>
              <a:rPr lang="en-US" dirty="0"/>
              <a:t>Now if the TTP was not executed successfully the blue team has done their job and caught the red team. This obviously means that the defenses were in good standing.</a:t>
            </a:r>
          </a:p>
          <a:p>
            <a:pPr marL="158750" indent="0">
              <a:buNone/>
            </a:pPr>
            <a:endParaRPr lang="en-US" dirty="0"/>
          </a:p>
          <a:p>
            <a:pPr marL="158750" indent="0">
              <a:buNone/>
            </a:pPr>
            <a:r>
              <a:rPr lang="en-US" dirty="0"/>
              <a:t>Remember that red teams are offensive teams but with the intent / goal to improve the organizations defenses.</a:t>
            </a:r>
          </a:p>
        </p:txBody>
      </p:sp>
    </p:spTree>
    <p:extLst>
      <p:ext uri="{BB962C8B-B14F-4D97-AF65-F5344CB8AC3E}">
        <p14:creationId xmlns:p14="http://schemas.microsoft.com/office/powerpoint/2010/main" val="1552572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order to become a red team member you will need to understand small business large business and enterprise level networks. This means that you will need to understand Networking, Domains, Privilege escalation, Application vulnerabilities, and social Engineering for the start. You are basically going to be an advanced Systems administrator. Red team members are able to gather data quickly in order to get a logical idea of their attack surfaces. Being able to comprehend where firewalls, IPS, and networks switches are placed and being able to bypass proxies to gain access to the companies DMZ is a highly recommended skill to know. GIAC and </a:t>
            </a:r>
            <a:r>
              <a:rPr lang="en-US" dirty="0" err="1"/>
              <a:t>Comptia</a:t>
            </a:r>
            <a:r>
              <a:rPr lang="en-US" dirty="0"/>
              <a:t> have certifications that can back these skills up.</a:t>
            </a:r>
          </a:p>
        </p:txBody>
      </p:sp>
    </p:spTree>
    <p:extLst>
      <p:ext uri="{BB962C8B-B14F-4D97-AF65-F5344CB8AC3E}">
        <p14:creationId xmlns:p14="http://schemas.microsoft.com/office/powerpoint/2010/main" val="1330118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This is also known as the Kill Chain</a:t>
            </a:r>
          </a:p>
          <a:p>
            <a:pPr marL="158750" indent="0">
              <a:buNone/>
            </a:pPr>
            <a:endParaRPr lang="en-US" b="1" dirty="0"/>
          </a:p>
          <a:p>
            <a:pPr marL="158750" indent="0">
              <a:buNone/>
            </a:pPr>
            <a:r>
              <a:rPr lang="en-US" b="1" dirty="0"/>
              <a:t>Planning / Setting Goals</a:t>
            </a:r>
            <a:endParaRPr lang="en-US" b="0" dirty="0"/>
          </a:p>
          <a:p>
            <a:pPr marL="158750" indent="0">
              <a:buNone/>
            </a:pPr>
            <a:r>
              <a:rPr lang="en-US" b="0" dirty="0"/>
              <a:t>	This is where the red team will come up with their scope of work. An organization will request a red team operation to be conducted. The assessment will then move to this phase of planning. Red teams will include the specific requests of the organization such as specific target packages and what not to target. An example of planning for the assessment would be understanding that they are allowed to prove they can access sensitive information but not withdraw the information. One common method that is requested by organizations to not be performed are social engineering attacks. </a:t>
            </a:r>
          </a:p>
          <a:p>
            <a:pPr marL="158750" indent="0">
              <a:buNone/>
            </a:pPr>
            <a:endParaRPr lang="en-US" b="0" dirty="0"/>
          </a:p>
          <a:p>
            <a:pPr marL="158750" indent="0">
              <a:buNone/>
            </a:pPr>
            <a:r>
              <a:rPr lang="en-US" b="0" dirty="0"/>
              <a:t>This phase is where we would establish our ROE / Rules of Engagements. This is where we would specify the previously stated. We can prove how we can gain access to data but not exfiltrate the data.  Through out this planning the team will determine who will do what and how they will accomplish each task. This is where they will pull out their generated TTPs and determine which ones they will use.</a:t>
            </a:r>
          </a:p>
          <a:p>
            <a:pPr marL="158750" indent="0">
              <a:buNone/>
            </a:pPr>
            <a:endParaRPr lang="en-US" b="0" dirty="0"/>
          </a:p>
          <a:p>
            <a:pPr marL="158750" indent="0">
              <a:buNone/>
            </a:pPr>
            <a:r>
              <a:rPr lang="en-US" b="0" dirty="0"/>
              <a:t>For example say the TTP is for exposing a weak application on a web server. The TTP would describe the tactics, techniques, and procedures for how to exploit this weakness. If the organization was using an SEIM application maybe exposing weak SNMP protocols could allow us to connect to the device and from there hop ports.</a:t>
            </a:r>
          </a:p>
          <a:p>
            <a:pPr marL="158750" indent="0">
              <a:buNone/>
            </a:pPr>
            <a:endParaRPr lang="en-US" b="0" dirty="0"/>
          </a:p>
          <a:p>
            <a:pPr marL="158750" indent="0">
              <a:buNone/>
            </a:pPr>
            <a:r>
              <a:rPr lang="en-US" b="0" dirty="0"/>
              <a:t>During this phase there would also be signed agreements between the red team and organization for legal purposes in order to protect the team and the organization. </a:t>
            </a:r>
          </a:p>
          <a:p>
            <a:pPr marL="158750" indent="0">
              <a:buNone/>
            </a:pPr>
            <a:endParaRPr lang="en-US" b="0" dirty="0"/>
          </a:p>
          <a:p>
            <a:pPr marL="158750" indent="0">
              <a:buNone/>
            </a:pPr>
            <a:endParaRPr lang="en-US" b="1" dirty="0"/>
          </a:p>
        </p:txBody>
      </p:sp>
    </p:spTree>
    <p:extLst>
      <p:ext uri="{BB962C8B-B14F-4D97-AF65-F5344CB8AC3E}">
        <p14:creationId xmlns:p14="http://schemas.microsoft.com/office/powerpoint/2010/main" val="2680921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Tactics</a:t>
            </a:r>
          </a:p>
          <a:p>
            <a:pPr marL="457200" indent="-298450">
              <a:buFontTx/>
              <a:buChar char="-"/>
            </a:pPr>
            <a:r>
              <a:rPr lang="en-US" dirty="0"/>
              <a:t>Tactics are dialed in ideas, Strategies, Specific things that can be done to achieve something.</a:t>
            </a:r>
          </a:p>
          <a:p>
            <a:pPr marL="457200" indent="-298450">
              <a:buFontTx/>
              <a:buChar char="-"/>
            </a:pPr>
            <a:r>
              <a:rPr lang="en-US" dirty="0"/>
              <a:t>For Example a chess move, or a specific play in a team based sport</a:t>
            </a:r>
          </a:p>
          <a:p>
            <a:pPr marL="158750" indent="0">
              <a:buFontTx/>
              <a:buNone/>
            </a:pPr>
            <a:endParaRPr lang="en-US" dirty="0"/>
          </a:p>
          <a:p>
            <a:pPr marL="158750" indent="0">
              <a:buFontTx/>
              <a:buNone/>
            </a:pPr>
            <a:r>
              <a:rPr lang="en-US" dirty="0"/>
              <a:t>Techniques	</a:t>
            </a:r>
          </a:p>
          <a:p>
            <a:pPr marL="457200" indent="-298450">
              <a:buFontTx/>
              <a:buChar char="-"/>
            </a:pPr>
            <a:r>
              <a:rPr lang="en-US" dirty="0"/>
              <a:t>Techniques are methods and concepts by which something could be achieved.</a:t>
            </a:r>
          </a:p>
          <a:p>
            <a:pPr marL="457200" indent="-298450">
              <a:buFontTx/>
              <a:buChar char="-"/>
            </a:pPr>
            <a:r>
              <a:rPr lang="en-US" dirty="0"/>
              <a:t>For Example: Hiding in specific system location, or using redirectors on a C2 server.</a:t>
            </a:r>
          </a:p>
          <a:p>
            <a:pPr marL="158750" lvl="0" indent="0">
              <a:buFontTx/>
              <a:buNone/>
            </a:pPr>
            <a:endParaRPr lang="en-US" dirty="0"/>
          </a:p>
          <a:p>
            <a:pPr marL="158750" lvl="0" indent="0">
              <a:buFontTx/>
              <a:buNone/>
            </a:pPr>
            <a:r>
              <a:rPr lang="en-US" dirty="0"/>
              <a:t>Procedures</a:t>
            </a:r>
          </a:p>
          <a:p>
            <a:pPr marL="457200" lvl="0" indent="-298450">
              <a:buFontTx/>
              <a:buChar char="-"/>
            </a:pPr>
            <a:r>
              <a:rPr lang="en-US" dirty="0"/>
              <a:t>Procedures are steps and processes by which something is executed.</a:t>
            </a:r>
          </a:p>
          <a:p>
            <a:pPr marL="457200" lvl="0" indent="-298450">
              <a:buFontTx/>
              <a:buChar char="-"/>
            </a:pPr>
            <a:r>
              <a:rPr lang="en-US" dirty="0"/>
              <a:t>For example The specific flow by which various tactics and techniques are utilized by a red team</a:t>
            </a:r>
          </a:p>
        </p:txBody>
      </p:sp>
    </p:spTree>
    <p:extLst>
      <p:ext uri="{BB962C8B-B14F-4D97-AF65-F5344CB8AC3E}">
        <p14:creationId xmlns:p14="http://schemas.microsoft.com/office/powerpoint/2010/main" val="696037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Command and Control is the idea that we can establish a connection with multiple hosts across a network boundary. This will also give us the capability to control those hosts. This is accomplished by already having gained </a:t>
            </a:r>
            <a:r>
              <a:rPr lang="en-US" dirty="0" err="1"/>
              <a:t>privledged</a:t>
            </a:r>
            <a:r>
              <a:rPr lang="en-US" dirty="0"/>
              <a:t> access to the network. This can be refer to as having a shell on your box.</a:t>
            </a:r>
          </a:p>
          <a:p>
            <a:pPr marL="158750" indent="0">
              <a:buNone/>
            </a:pPr>
            <a:endParaRPr lang="en-US" dirty="0"/>
          </a:p>
          <a:p>
            <a:pPr marL="158750" indent="0">
              <a:buNone/>
            </a:pPr>
            <a:r>
              <a:rPr lang="en-US" dirty="0"/>
              <a:t>To understand what a C2 server is we need to first understand how a client and server communicate.</a:t>
            </a:r>
          </a:p>
          <a:p>
            <a:pPr marL="158750" indent="0">
              <a:buNone/>
            </a:pPr>
            <a:endParaRPr lang="en-US" dirty="0"/>
          </a:p>
          <a:p>
            <a:pPr marL="158750" indent="0">
              <a:buNone/>
            </a:pPr>
            <a:r>
              <a:rPr lang="en-US" dirty="0"/>
              <a:t>In regards to a normal Client whose computer is connected to a layer 3 router and modem connection in their home reaches out to a web page and requests the content. During the request the server opens a port for the client to pass the request through and then the content is pulled from a server running a web host service and sent back to the client in order for the user to view it. Now it is possible for that server to try and contact the client via the </a:t>
            </a:r>
            <a:r>
              <a:rPr lang="en-US" dirty="0" err="1"/>
              <a:t>ip</a:t>
            </a:r>
            <a:r>
              <a:rPr lang="en-US" dirty="0"/>
              <a:t> address that the client has sent over within the request. Unless your client has been configured to allow the servers traffic to be accepted this will fail.</a:t>
            </a:r>
          </a:p>
          <a:p>
            <a:pPr marL="158750" indent="0">
              <a:buNone/>
            </a:pPr>
            <a:endParaRPr lang="en-US" dirty="0"/>
          </a:p>
          <a:p>
            <a:pPr marL="158750" indent="0">
              <a:buNone/>
            </a:pPr>
            <a:r>
              <a:rPr lang="en-US" dirty="0"/>
              <a:t>With that all in mind on normal client server communication, we can configure our client to act as a server and reverse the role. The web server now becomes our client in which the client is our target. This gives us the option to connect to the client or make the client connect to us.</a:t>
            </a:r>
          </a:p>
          <a:p>
            <a:pPr marL="158750" indent="0">
              <a:buNone/>
            </a:pPr>
            <a:endParaRPr lang="en-US" dirty="0"/>
          </a:p>
          <a:p>
            <a:pPr marL="158750" indent="0">
              <a:buNone/>
            </a:pPr>
            <a:r>
              <a:rPr lang="en-US" dirty="0"/>
              <a:t>We conduct this through a bind which is over port 4444 in order to establish a reverse shell connection. One option to complete this task is to run our C2 implant on the client and the client would open a port for us so we can connect. The direction would be from our server to the client over a bind connection to the target service via our implant. This option will be stopped or interrupted though if the client is behind a firewall or we do not have sufficient privileges to have the client open a port for us.</a:t>
            </a:r>
          </a:p>
          <a:p>
            <a:pPr marL="158750" indent="0">
              <a:buNone/>
            </a:pPr>
            <a:endParaRPr lang="en-US" dirty="0"/>
          </a:p>
          <a:p>
            <a:pPr marL="158750" indent="0">
              <a:buNone/>
            </a:pPr>
            <a:r>
              <a:rPr lang="en-US" dirty="0"/>
              <a:t>Another option is for the client to connect to us instead, this is known as a reverse connection over port 4444 as well. This method will allow us to bypass the firewall and have the client connect to our C2 server. In the instance of a reverse connection think of this method as literally flipping the connection roles instead of us the user connecting to the web page and it sending us content, we are now the server aka C2 server sending the web page server now the client, content.</a:t>
            </a:r>
          </a:p>
          <a:p>
            <a:pPr marL="158750" indent="0">
              <a:buNone/>
            </a:pPr>
            <a:endParaRPr lang="en-US" dirty="0"/>
          </a:p>
          <a:p>
            <a:pPr marL="158750" indent="0">
              <a:buNone/>
            </a:pPr>
            <a:r>
              <a:rPr lang="en-US" dirty="0"/>
              <a:t>Once the reverse connection has been made the C2 server will have a successful reverse shell interpreter connected to the client. C2 is basically remote administration software, This server will send over inputs to the client where the client will execute those inputs.</a:t>
            </a:r>
          </a:p>
        </p:txBody>
      </p:sp>
    </p:spTree>
    <p:extLst>
      <p:ext uri="{BB962C8B-B14F-4D97-AF65-F5344CB8AC3E}">
        <p14:creationId xmlns:p14="http://schemas.microsoft.com/office/powerpoint/2010/main" val="2610251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reconnaissance phase:</a:t>
            </a:r>
          </a:p>
          <a:p>
            <a:pPr marL="158750" indent="0">
              <a:buNone/>
            </a:pPr>
            <a:r>
              <a:rPr lang="en-US" dirty="0"/>
              <a:t>	The red team would utilize their C2 server containing the necessary tools to map out the network. This phase will require an understanding of data center architectures and networking. This phase is where we would map out the organizations network to determine where their hosts are placed in what subnets, where their applications might be hosted, where are the phones, email servers, firewalls, IPS, etc. </a:t>
            </a:r>
          </a:p>
          <a:p>
            <a:pPr marL="158750" indent="0">
              <a:buNone/>
            </a:pPr>
            <a:endParaRPr lang="en-US" dirty="0"/>
          </a:p>
          <a:p>
            <a:pPr marL="158750" indent="0">
              <a:buNone/>
            </a:pPr>
            <a:r>
              <a:rPr lang="en-US" dirty="0"/>
              <a:t>Our goals during the recon phase would be to actively scan the network, gather target host information, gather target identity, gather target network information, gather target org information, search the closed sources, </a:t>
            </a:r>
            <a:r>
              <a:rPr lang="en-US" dirty="0" err="1"/>
              <a:t>seach</a:t>
            </a:r>
            <a:r>
              <a:rPr lang="en-US" dirty="0"/>
              <a:t> open technical databases, search open websites or domains</a:t>
            </a:r>
          </a:p>
          <a:p>
            <a:pPr marL="158750" indent="0">
              <a:buNone/>
            </a:pPr>
            <a:endParaRPr lang="en-US" dirty="0"/>
          </a:p>
          <a:p>
            <a:pPr marL="158750" indent="0">
              <a:buNone/>
            </a:pPr>
            <a:r>
              <a:rPr lang="en-US" dirty="0"/>
              <a:t>Active scanning we can use port scanning vulnerability scans and website directory brute force</a:t>
            </a:r>
          </a:p>
          <a:p>
            <a:pPr marL="158750" indent="0">
              <a:buNone/>
            </a:pPr>
            <a:endParaRPr lang="en-US" dirty="0"/>
          </a:p>
          <a:p>
            <a:pPr marL="158750" indent="0">
              <a:buNone/>
            </a:pPr>
            <a:r>
              <a:rPr lang="en-US" dirty="0"/>
              <a:t>Search open tech databases we can use search engines and social networks</a:t>
            </a:r>
          </a:p>
          <a:p>
            <a:pPr marL="158750" indent="0">
              <a:buNone/>
            </a:pPr>
            <a:endParaRPr lang="en-US" dirty="0"/>
          </a:p>
          <a:p>
            <a:pPr marL="158750" indent="0">
              <a:buNone/>
            </a:pPr>
            <a:r>
              <a:rPr lang="en-US" dirty="0"/>
              <a:t>Search open website / domains we can use </a:t>
            </a:r>
            <a:r>
              <a:rPr lang="en-US" dirty="0" err="1"/>
              <a:t>whois</a:t>
            </a:r>
            <a:r>
              <a:rPr lang="en-US" dirty="0"/>
              <a:t> information, DNS records, Subdomain enumeration, discover web </a:t>
            </a:r>
            <a:r>
              <a:rPr lang="en-US" dirty="0" err="1"/>
              <a:t>technonoglies</a:t>
            </a:r>
            <a:r>
              <a:rPr lang="en-US" dirty="0"/>
              <a:t> and stacks utilized, identify vulnerabilities</a:t>
            </a:r>
          </a:p>
          <a:p>
            <a:pPr marL="158750" indent="0">
              <a:buNone/>
            </a:pPr>
            <a:endParaRPr lang="en-US" dirty="0"/>
          </a:p>
          <a:p>
            <a:pPr marL="158750" indent="0">
              <a:buNone/>
            </a:pPr>
            <a:r>
              <a:rPr lang="en-US" dirty="0"/>
              <a:t>Gather target identity information we can use emails credentials employee names</a:t>
            </a:r>
          </a:p>
          <a:p>
            <a:pPr marL="158750" indent="0">
              <a:buNone/>
            </a:pPr>
            <a:endParaRPr lang="en-US" dirty="0"/>
          </a:p>
          <a:p>
            <a:pPr marL="158750" indent="0">
              <a:buNone/>
            </a:pPr>
            <a:r>
              <a:rPr lang="en-US" dirty="0"/>
              <a:t>Some tools we can use are </a:t>
            </a:r>
            <a:r>
              <a:rPr lang="en-US" dirty="0" err="1"/>
              <a:t>DNSrecon</a:t>
            </a:r>
            <a:r>
              <a:rPr lang="en-US" dirty="0"/>
              <a:t> which comes built into kali </a:t>
            </a:r>
            <a:r>
              <a:rPr lang="en-US" dirty="0" err="1"/>
              <a:t>linux</a:t>
            </a:r>
            <a:r>
              <a:rPr lang="en-US" dirty="0"/>
              <a:t>, wafw00f which detects WAFs in front of a website, </a:t>
            </a:r>
            <a:r>
              <a:rPr lang="en-US" dirty="0" err="1"/>
              <a:t>netcraft</a:t>
            </a:r>
            <a:r>
              <a:rPr lang="en-US" dirty="0"/>
              <a:t> site report which tells us the technologies that the site might be using, and </a:t>
            </a:r>
            <a:r>
              <a:rPr lang="en-US" dirty="0" err="1"/>
              <a:t>whatweb</a:t>
            </a:r>
            <a:r>
              <a:rPr lang="en-US" dirty="0"/>
              <a:t> that will tell us what kind of site that target is and can detect account ids, emails, versions, and SQL errors.</a:t>
            </a:r>
          </a:p>
          <a:p>
            <a:pPr marL="158750" indent="0">
              <a:buNone/>
            </a:pPr>
            <a:endParaRPr lang="en-US" dirty="0"/>
          </a:p>
          <a:p>
            <a:pPr marL="158750" indent="0">
              <a:buNone/>
            </a:pPr>
            <a:endParaRPr lang="en-US" dirty="0"/>
          </a:p>
          <a:p>
            <a:pPr marL="158750" indent="0">
              <a:buNone/>
            </a:pPr>
            <a:r>
              <a:rPr lang="en-US" dirty="0"/>
              <a:t>If we look at the output of </a:t>
            </a:r>
            <a:r>
              <a:rPr lang="en-US" dirty="0" err="1"/>
              <a:t>nmap</a:t>
            </a:r>
            <a:r>
              <a:rPr lang="en-US" dirty="0"/>
              <a:t> we have the flag –</a:t>
            </a:r>
            <a:r>
              <a:rPr lang="en-US" dirty="0" err="1"/>
              <a:t>sV</a:t>
            </a:r>
            <a:r>
              <a:rPr lang="en-US" dirty="0"/>
              <a:t> requesting ports and services from linuxhint.com this gives us an idea of what ports are open on this particular web host. Using </a:t>
            </a:r>
            <a:r>
              <a:rPr lang="en-US" dirty="0" err="1"/>
              <a:t>nmap</a:t>
            </a:r>
            <a:r>
              <a:rPr lang="en-US" dirty="0"/>
              <a:t> we can gain more granular information on the web host or more of a topology of the network. We can scan a whole subnet of the known web host to determine other sub domains. </a:t>
            </a:r>
          </a:p>
          <a:p>
            <a:pPr marL="158750" indent="0">
              <a:buNone/>
            </a:pPr>
            <a:endParaRPr lang="en-US" dirty="0"/>
          </a:p>
          <a:p>
            <a:pPr marL="158750" indent="0">
              <a:buNone/>
            </a:pPr>
            <a:r>
              <a:rPr lang="en-US" dirty="0"/>
              <a:t>Through </a:t>
            </a:r>
            <a:r>
              <a:rPr lang="en-US" dirty="0" err="1"/>
              <a:t>nmap</a:t>
            </a:r>
            <a:r>
              <a:rPr lang="en-US" dirty="0"/>
              <a:t> we can also identify vulnerabilities of a firewall utilizing the </a:t>
            </a:r>
            <a:r>
              <a:rPr lang="en-US" dirty="0" err="1"/>
              <a:t>nmap</a:t>
            </a:r>
            <a:r>
              <a:rPr lang="en-US" dirty="0"/>
              <a:t> –</a:t>
            </a:r>
            <a:r>
              <a:rPr lang="en-US" dirty="0" err="1"/>
              <a:t>sV</a:t>
            </a:r>
            <a:r>
              <a:rPr lang="en-US" dirty="0"/>
              <a:t> &lt;</a:t>
            </a:r>
            <a:r>
              <a:rPr lang="en-US" dirty="0" err="1"/>
              <a:t>ipaddress</a:t>
            </a:r>
            <a:r>
              <a:rPr lang="en-US" dirty="0"/>
              <a:t>&gt; command. This will provide us with information about the firewall, open ports, and version. </a:t>
            </a:r>
          </a:p>
          <a:p>
            <a:pPr marL="158750" indent="0">
              <a:buNone/>
            </a:pPr>
            <a:endParaRPr lang="en-US" dirty="0"/>
          </a:p>
          <a:p>
            <a:pPr marL="158750" indent="0">
              <a:buNone/>
            </a:pPr>
            <a:r>
              <a:rPr lang="en-US" dirty="0"/>
              <a:t>Class try and complete the syntax for an </a:t>
            </a:r>
            <a:r>
              <a:rPr lang="en-US" dirty="0" err="1"/>
              <a:t>nmap</a:t>
            </a:r>
            <a:r>
              <a:rPr lang="en-US" dirty="0"/>
              <a:t> stealth scan</a:t>
            </a:r>
          </a:p>
          <a:p>
            <a:pPr marL="158750" indent="0">
              <a:buNone/>
            </a:pPr>
            <a:r>
              <a:rPr lang="en-US" dirty="0"/>
              <a:t>	</a:t>
            </a:r>
            <a:r>
              <a:rPr lang="en-US" b="0" i="0" dirty="0" err="1">
                <a:solidFill>
                  <a:srgbClr val="5E6065"/>
                </a:solidFill>
                <a:effectLst/>
                <a:latin typeface="Menlo"/>
              </a:rPr>
              <a:t>sudo</a:t>
            </a:r>
            <a:r>
              <a:rPr lang="en-US" b="0" i="0" dirty="0">
                <a:solidFill>
                  <a:srgbClr val="5E6065"/>
                </a:solidFill>
                <a:effectLst/>
                <a:latin typeface="Menlo"/>
              </a:rPr>
              <a:t> </a:t>
            </a:r>
            <a:r>
              <a:rPr lang="en-US" b="0" i="0" dirty="0" err="1">
                <a:solidFill>
                  <a:srgbClr val="5E6065"/>
                </a:solidFill>
                <a:effectLst/>
                <a:latin typeface="Menlo"/>
              </a:rPr>
              <a:t>nmap</a:t>
            </a:r>
            <a:r>
              <a:rPr lang="en-US" b="0" i="0" dirty="0">
                <a:solidFill>
                  <a:srgbClr val="5E6065"/>
                </a:solidFill>
                <a:effectLst/>
                <a:latin typeface="Menlo"/>
              </a:rPr>
              <a:t> -</a:t>
            </a:r>
            <a:r>
              <a:rPr lang="en-US" b="0" i="0" dirty="0" err="1">
                <a:solidFill>
                  <a:srgbClr val="5E6065"/>
                </a:solidFill>
                <a:effectLst/>
                <a:latin typeface="Menlo"/>
              </a:rPr>
              <a:t>sS</a:t>
            </a:r>
            <a:r>
              <a:rPr lang="en-US" b="0" i="0" dirty="0">
                <a:solidFill>
                  <a:srgbClr val="5E6065"/>
                </a:solidFill>
                <a:effectLst/>
                <a:latin typeface="Menlo"/>
              </a:rPr>
              <a:t> -A -T4 -p- &lt;TARGET-IP&gt; -</a:t>
            </a:r>
            <a:r>
              <a:rPr lang="en-US" b="0" i="0" dirty="0" err="1">
                <a:solidFill>
                  <a:srgbClr val="5E6065"/>
                </a:solidFill>
                <a:effectLst/>
                <a:latin typeface="Menlo"/>
              </a:rPr>
              <a:t>oN</a:t>
            </a:r>
            <a:r>
              <a:rPr lang="en-US" b="0" i="0" dirty="0">
                <a:solidFill>
                  <a:srgbClr val="5E6065"/>
                </a:solidFill>
                <a:effectLst/>
                <a:latin typeface="Menlo"/>
              </a:rPr>
              <a:t> output.txt</a:t>
            </a:r>
            <a:endParaRPr lang="en-US" dirty="0"/>
          </a:p>
        </p:txBody>
      </p:sp>
    </p:spTree>
    <p:extLst>
      <p:ext uri="{BB962C8B-B14F-4D97-AF65-F5344CB8AC3E}">
        <p14:creationId xmlns:p14="http://schemas.microsoft.com/office/powerpoint/2010/main" val="3105926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327155"/>
            <a:ext cx="7080026" cy="1371601"/>
          </a:xfrm>
        </p:spPr>
        <p:txBody>
          <a:bodyPr anchor="b">
            <a:normAutofit/>
          </a:bodyPr>
          <a:lstStyle>
            <a:lvl1pPr algn="ctr">
              <a:defRPr sz="4050"/>
            </a:lvl1pPr>
          </a:lstStyle>
          <a:p>
            <a:r>
              <a:rPr lang="en-US"/>
              <a:t>Click to edit Master title style</a:t>
            </a:r>
            <a:endParaRPr lang="en-US" dirty="0"/>
          </a:p>
        </p:txBody>
      </p:sp>
      <p:sp>
        <p:nvSpPr>
          <p:cNvPr id="3" name="Subtitle 2"/>
          <p:cNvSpPr>
            <a:spLocks noGrp="1"/>
          </p:cNvSpPr>
          <p:nvPr>
            <p:ph type="subTitle" idx="1"/>
          </p:nvPr>
        </p:nvSpPr>
        <p:spPr>
          <a:xfrm>
            <a:off x="1028020" y="2698755"/>
            <a:ext cx="7080026" cy="787400"/>
          </a:xfrm>
        </p:spPr>
        <p:txBody>
          <a:bodyPr anchor="t"/>
          <a:lstStyle>
            <a:lvl1pPr marL="0" indent="0" algn="ctr">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113727374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13" y="410855"/>
            <a:ext cx="7606349" cy="2862605"/>
          </a:xfrm>
          <a:prstGeom prst="rect">
            <a:avLst/>
          </a:prstGeom>
        </p:spPr>
      </p:pic>
      <p:sp>
        <p:nvSpPr>
          <p:cNvPr id="2" name="Title 1"/>
          <p:cNvSpPr>
            <a:spLocks noGrp="1"/>
          </p:cNvSpPr>
          <p:nvPr>
            <p:ph type="title"/>
          </p:nvPr>
        </p:nvSpPr>
        <p:spPr>
          <a:xfrm>
            <a:off x="685354" y="3423941"/>
            <a:ext cx="7766495" cy="407604"/>
          </a:xfrm>
        </p:spPr>
        <p:txBody>
          <a:bodyPr anchor="b">
            <a:normAutofit/>
          </a:bodyPr>
          <a:lstStyle>
            <a:lvl1pPr algn="ct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77012" y="521257"/>
            <a:ext cx="7384010" cy="2644253"/>
          </a:xfrm>
          <a:effectLst>
            <a:outerShdw blurRad="38100" dist="25400" dir="4440000">
              <a:srgbClr val="000000">
                <a:alpha val="36000"/>
              </a:srgbClr>
            </a:outerShdw>
          </a:effectLst>
        </p:spPr>
        <p:txBody>
          <a:bodyPr anchor="t">
            <a:normAutofit/>
          </a:bodyPr>
          <a:lstStyle>
            <a:lvl1pPr marL="0" indent="0" algn="ctr">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65322" cy="511854"/>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8493569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6328"/>
            <a:ext cx="7765322"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221385"/>
            <a:ext cx="7765322" cy="112637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8982562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99562"/>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6" y="3228265"/>
            <a:ext cx="7765322" cy="1117122"/>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742950" y="66359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878537" y="219619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423503584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6" y="1595207"/>
            <a:ext cx="7765322"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9" y="3487917"/>
            <a:ext cx="776414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8411126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5033"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76"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4929" y="1414462"/>
            <a:ext cx="2475738" cy="432197"/>
          </a:xfrm>
        </p:spPr>
        <p:txBody>
          <a:bodyPr anchor="b">
            <a:noAutofit/>
          </a:bodyPr>
          <a:lstStyle>
            <a:lvl1pPr marL="0" indent="0" algn="ctr">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4929" y="1928812"/>
            <a:ext cx="2475738" cy="241458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1250006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72" y="1363661"/>
            <a:ext cx="2504979" cy="1385888"/>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850" y="1363661"/>
            <a:ext cx="2504979" cy="1385888"/>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038" y="1363661"/>
            <a:ext cx="2504979" cy="1385888"/>
          </a:xfrm>
          <a:prstGeom prst="rect">
            <a:avLst/>
          </a:prstGeom>
        </p:spPr>
      </p:pic>
      <p:sp>
        <p:nvSpPr>
          <p:cNvPr id="30" name="Title 1"/>
          <p:cNvSpPr>
            <a:spLocks noGrp="1"/>
          </p:cNvSpPr>
          <p:nvPr>
            <p:ph type="title"/>
          </p:nvPr>
        </p:nvSpPr>
        <p:spPr>
          <a:xfrm>
            <a:off x="685346" y="457200"/>
            <a:ext cx="7765322" cy="7278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763577" y="1454188"/>
            <a:ext cx="2319276" cy="1202216"/>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91"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09307" y="1454321"/>
            <a:ext cx="2319276" cy="1206123"/>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76" y="3360276"/>
            <a:ext cx="2475738" cy="983125"/>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5023" y="2928079"/>
            <a:ext cx="2475738" cy="432197"/>
          </a:xfrm>
        </p:spPr>
        <p:txBody>
          <a:bodyPr anchor="b">
            <a:noAutofit/>
          </a:bodyPr>
          <a:lstStyle>
            <a:lvl1pPr marL="0" indent="0" algn="ctr">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056774" y="1450824"/>
            <a:ext cx="2319276" cy="1205471"/>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4929" y="3360274"/>
            <a:ext cx="2475738" cy="983126"/>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1206916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392316965"/>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457200"/>
            <a:ext cx="1713365"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457200"/>
            <a:ext cx="5937654" cy="38862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23974041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99"/>
        <p:cNvGrpSpPr/>
        <p:nvPr/>
      </p:nvGrpSpPr>
      <p:grpSpPr>
        <a:xfrm>
          <a:off x="0" y="0"/>
          <a:ext cx="0" cy="0"/>
          <a:chOff x="0" y="0"/>
          <a:chExt cx="0" cy="0"/>
        </a:xfrm>
      </p:grpSpPr>
      <p:sp>
        <p:nvSpPr>
          <p:cNvPr id="1648" name="Google Shape;1648;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49" name="Google Shape;1649;p4"/>
          <p:cNvSpPr txBox="1">
            <a:spLocks noGrp="1"/>
          </p:cNvSpPr>
          <p:nvPr>
            <p:ph type="body" idx="1"/>
          </p:nvPr>
        </p:nvSpPr>
        <p:spPr>
          <a:xfrm>
            <a:off x="720000" y="1210950"/>
            <a:ext cx="7704000" cy="3397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200"/>
            </a:lvl1pPr>
            <a:lvl2pPr marL="914400" lvl="1" indent="-317500" rtl="0">
              <a:lnSpc>
                <a:spcPct val="115000"/>
              </a:lnSpc>
              <a:spcBef>
                <a:spcPts val="0"/>
              </a:spcBef>
              <a:spcAft>
                <a:spcPts val="0"/>
              </a:spcAft>
              <a:buSzPts val="1400"/>
              <a:buFont typeface="Overpass"/>
              <a:buChar char="○"/>
              <a:defRPr/>
            </a:lvl2pPr>
            <a:lvl3pPr marL="1371600" lvl="2" indent="-317500" rtl="0">
              <a:lnSpc>
                <a:spcPct val="115000"/>
              </a:lnSpc>
              <a:spcBef>
                <a:spcPts val="0"/>
              </a:spcBef>
              <a:spcAft>
                <a:spcPts val="0"/>
              </a:spcAft>
              <a:buSzPts val="1400"/>
              <a:buFont typeface="Overpass"/>
              <a:buChar char="■"/>
              <a:defRPr/>
            </a:lvl3pPr>
            <a:lvl4pPr marL="1828800" lvl="3" indent="-317500" rtl="0">
              <a:lnSpc>
                <a:spcPct val="115000"/>
              </a:lnSpc>
              <a:spcBef>
                <a:spcPts val="0"/>
              </a:spcBef>
              <a:spcAft>
                <a:spcPts val="0"/>
              </a:spcAft>
              <a:buSzPts val="1400"/>
              <a:buFont typeface="Overpass"/>
              <a:buChar char="●"/>
              <a:defRPr/>
            </a:lvl4pPr>
            <a:lvl5pPr marL="2286000" lvl="4" indent="-317500" rtl="0">
              <a:lnSpc>
                <a:spcPct val="115000"/>
              </a:lnSpc>
              <a:spcBef>
                <a:spcPts val="0"/>
              </a:spcBef>
              <a:spcAft>
                <a:spcPts val="0"/>
              </a:spcAft>
              <a:buSzPts val="1400"/>
              <a:buFont typeface="Overpass"/>
              <a:buChar char="○"/>
              <a:defRPr/>
            </a:lvl5pPr>
            <a:lvl6pPr marL="2743200" lvl="5" indent="-317500" rtl="0">
              <a:lnSpc>
                <a:spcPct val="115000"/>
              </a:lnSpc>
              <a:spcBef>
                <a:spcPts val="0"/>
              </a:spcBef>
              <a:spcAft>
                <a:spcPts val="0"/>
              </a:spcAft>
              <a:buSzPts val="1400"/>
              <a:buFont typeface="Overpass"/>
              <a:buChar char="■"/>
              <a:defRPr/>
            </a:lvl6pPr>
            <a:lvl7pPr marL="3200400" lvl="6" indent="-317500" rtl="0">
              <a:lnSpc>
                <a:spcPct val="115000"/>
              </a:lnSpc>
              <a:spcBef>
                <a:spcPts val="0"/>
              </a:spcBef>
              <a:spcAft>
                <a:spcPts val="0"/>
              </a:spcAft>
              <a:buSzPts val="1400"/>
              <a:buFont typeface="Overpass"/>
              <a:buChar char="●"/>
              <a:defRPr/>
            </a:lvl7pPr>
            <a:lvl8pPr marL="3657600" lvl="7" indent="-317500" rtl="0">
              <a:lnSpc>
                <a:spcPct val="115000"/>
              </a:lnSpc>
              <a:spcBef>
                <a:spcPts val="0"/>
              </a:spcBef>
              <a:spcAft>
                <a:spcPts val="0"/>
              </a:spcAft>
              <a:buSzPts val="1400"/>
              <a:buFont typeface="Overpass"/>
              <a:buChar char="○"/>
              <a:defRPr/>
            </a:lvl8pPr>
            <a:lvl9pPr marL="4114800" lvl="8" indent="-317500" rtl="0">
              <a:lnSpc>
                <a:spcPct val="115000"/>
              </a:lnSpc>
              <a:spcBef>
                <a:spcPts val="0"/>
              </a:spcBef>
              <a:spcAft>
                <a:spcPts val="0"/>
              </a:spcAft>
              <a:buSzPts val="1400"/>
              <a:buFont typeface="Overpass"/>
              <a:buChar char="■"/>
              <a:defRPr/>
            </a:lvl9pPr>
          </a:lstStyle>
          <a:p>
            <a:endParaRPr/>
          </a:p>
        </p:txBody>
      </p:sp>
    </p:spTree>
    <p:extLst>
      <p:ext uri="{BB962C8B-B14F-4D97-AF65-F5344CB8AC3E}">
        <p14:creationId xmlns:p14="http://schemas.microsoft.com/office/powerpoint/2010/main" val="3409000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9798435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1" y="1320801"/>
            <a:ext cx="7192913" cy="1371610"/>
          </a:xfrm>
        </p:spPr>
        <p:txBody>
          <a:bodyPr anchor="b"/>
          <a:lstStyle>
            <a:lvl1pPr algn="ct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2692409"/>
            <a:ext cx="7192913" cy="1130291"/>
          </a:xfrm>
        </p:spPr>
        <p:txBody>
          <a:bodyPr anchor="t"/>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101247499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347" y="1299337"/>
            <a:ext cx="3795373"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2169" y="1299337"/>
            <a:ext cx="3798499" cy="304406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322643186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6" y="1300880"/>
            <a:ext cx="3816804" cy="3111577"/>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864" y="1300880"/>
            <a:ext cx="3816804" cy="3111577"/>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376441"/>
            <a:ext cx="3657258" cy="408663"/>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54404" y="1785103"/>
            <a:ext cx="365725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1376441"/>
            <a:ext cx="3671498" cy="408662"/>
          </a:xfrm>
        </p:spPr>
        <p:txBody>
          <a:bodyPr anchor="b">
            <a:noAutofit/>
          </a:bodyPr>
          <a:lstStyle>
            <a:lvl1pPr marL="0" indent="0" algn="ctr">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21225" y="1785103"/>
            <a:ext cx="3671498" cy="2558297"/>
          </a:xfrm>
        </p:spPr>
        <p:txBody>
          <a:bodyPr anchor="t">
            <a:normAutofit/>
          </a:bodyPr>
          <a:lstStyle>
            <a:lvl1pPr>
              <a:defRPr sz="1350"/>
            </a:lvl1pPr>
            <a:lvl2pPr>
              <a:defRPr sz="1200"/>
            </a:lvl2pPr>
            <a:lvl3pPr>
              <a:defRPr sz="1050"/>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11/6/2023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55474996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2940840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11/6/2023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4041379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2780167" cy="1366439"/>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641725" y="457200"/>
            <a:ext cx="4808943" cy="38862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47" y="1823639"/>
            <a:ext cx="2780167" cy="251976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400976807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249" y="457200"/>
            <a:ext cx="2688125" cy="3903624"/>
          </a:xfrm>
          <a:prstGeom prst="rect">
            <a:avLst/>
          </a:prstGeom>
        </p:spPr>
      </p:pic>
      <p:sp>
        <p:nvSpPr>
          <p:cNvPr id="2" name="Title 1"/>
          <p:cNvSpPr>
            <a:spLocks noGrp="1"/>
          </p:cNvSpPr>
          <p:nvPr>
            <p:ph type="title"/>
          </p:nvPr>
        </p:nvSpPr>
        <p:spPr>
          <a:xfrm>
            <a:off x="685347" y="457442"/>
            <a:ext cx="4451212" cy="1372004"/>
          </a:xfrm>
        </p:spPr>
        <p:txBody>
          <a:bodyPr anchor="b">
            <a:no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81914" y="572776"/>
            <a:ext cx="2456813" cy="3684617"/>
          </a:xfrm>
          <a:effectLst>
            <a:outerShdw blurRad="38100" dist="25400" dir="4440000">
              <a:srgbClr val="000000">
                <a:alpha val="36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685347" y="1829445"/>
            <a:ext cx="4451212" cy="2532101"/>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extLst>
      <p:ext uri="{BB962C8B-B14F-4D97-AF65-F5344CB8AC3E}">
        <p14:creationId xmlns:p14="http://schemas.microsoft.com/office/powerpoint/2010/main" val="315433035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457200"/>
            <a:ext cx="7765322" cy="727838"/>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299337"/>
            <a:ext cx="7765322" cy="3044063"/>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11/6/2023</a:t>
            </a:fld>
            <a:endParaRPr lang="en-US" dirty="0"/>
          </a:p>
        </p:txBody>
      </p:sp>
      <p:sp>
        <p:nvSpPr>
          <p:cNvPr id="5" name="Footer Placeholder 4"/>
          <p:cNvSpPr>
            <a:spLocks noGrp="1"/>
          </p:cNvSpPr>
          <p:nvPr>
            <p:ph type="ftr" sz="quarter" idx="3"/>
          </p:nvPr>
        </p:nvSpPr>
        <p:spPr>
          <a:xfrm>
            <a:off x="685347" y="4412457"/>
            <a:ext cx="5004649" cy="273844"/>
          </a:xfrm>
          <a:prstGeom prst="rect">
            <a:avLst/>
          </a:prstGeom>
        </p:spPr>
        <p:txBody>
          <a:bodyPr vert="horz" lIns="91440" tIns="45720" rIns="91440" bIns="45720" rtlCol="0" anchor="ctr"/>
          <a:lstStyle>
            <a:lvl1pPr algn="l">
              <a:defRPr sz="75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extLst>
      <p:ext uri="{BB962C8B-B14F-4D97-AF65-F5344CB8AC3E}">
        <p14:creationId xmlns:p14="http://schemas.microsoft.com/office/powerpoint/2010/main" val="1950127095"/>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2" r:id="rId18"/>
  </p:sldLayoutIdLst>
  <p:hf hdr="0" ftr="0" dt="0"/>
  <p:txStyles>
    <p:titleStyle>
      <a:lvl1pPr algn="ctr" defTabSz="342900" rtl="0" eaLnBrk="1" latinLnBrk="0" hangingPunct="1">
        <a:spcBef>
          <a:spcPct val="0"/>
        </a:spcBef>
        <a:buNone/>
        <a:defRPr sz="3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29500" algn="l" defTabSz="342900" rtl="0" eaLnBrk="1" latinLnBrk="0" hangingPunct="1">
        <a:spcBef>
          <a:spcPct val="20000"/>
        </a:spcBef>
        <a:spcAft>
          <a:spcPts val="45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540000" indent="-202500" algn="l" defTabSz="342900" rtl="0" eaLnBrk="1" latinLnBrk="0" hangingPunct="1">
        <a:spcBef>
          <a:spcPct val="20000"/>
        </a:spcBef>
        <a:spcAft>
          <a:spcPts val="450"/>
        </a:spcAft>
        <a:buClr>
          <a:schemeClr val="tx2"/>
        </a:buClr>
        <a:buSzPct val="70000"/>
        <a:buFont typeface="Wingdings 2" charset="2"/>
        <a:buChar char=""/>
        <a:defRPr sz="13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769500" indent="-162000" algn="l" defTabSz="342900" rtl="0" eaLnBrk="1" latinLnBrk="0" hangingPunct="1">
        <a:spcBef>
          <a:spcPct val="20000"/>
        </a:spcBef>
        <a:spcAft>
          <a:spcPts val="450"/>
        </a:spcAft>
        <a:buClr>
          <a:schemeClr val="tx2"/>
        </a:buClr>
        <a:buSzPct val="70000"/>
        <a:buFont typeface="Wingdings 2" charset="2"/>
        <a:buChar char=""/>
        <a:defRPr sz="12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039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255500" indent="-16200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15109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18013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0917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2329650" indent="-171450" algn="l" defTabSz="342900" rtl="0" eaLnBrk="1" latinLnBrk="0" hangingPunct="1">
        <a:spcBef>
          <a:spcPct val="20000"/>
        </a:spcBef>
        <a:spcAft>
          <a:spcPts val="450"/>
        </a:spcAft>
        <a:buClr>
          <a:schemeClr val="tx2"/>
        </a:buClr>
        <a:buSzPct val="70000"/>
        <a:buFont typeface="Wingdings 2" charset="2"/>
        <a:buChar char=""/>
        <a:defRPr sz="105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785AB-21BC-0F8F-7ED0-FDA00978DB91}"/>
              </a:ext>
            </a:extLst>
          </p:cNvPr>
          <p:cNvSpPr>
            <a:spLocks noGrp="1"/>
          </p:cNvSpPr>
          <p:nvPr>
            <p:ph type="ctrTitle"/>
          </p:nvPr>
        </p:nvSpPr>
        <p:spPr/>
        <p:txBody>
          <a:bodyPr>
            <a:normAutofit fontScale="90000"/>
          </a:bodyPr>
          <a:lstStyle/>
          <a:p>
            <a:r>
              <a:rPr lang="en-US" dirty="0"/>
              <a:t>IASP 540 </a:t>
            </a:r>
            <a:br>
              <a:rPr lang="en-US" dirty="0"/>
            </a:br>
            <a:r>
              <a:rPr lang="en-US" dirty="0"/>
              <a:t>PENETRATION REPORTING</a:t>
            </a:r>
          </a:p>
        </p:txBody>
      </p:sp>
      <p:sp>
        <p:nvSpPr>
          <p:cNvPr id="3" name="Subtitle 2">
            <a:extLst>
              <a:ext uri="{FF2B5EF4-FFF2-40B4-BE49-F238E27FC236}">
                <a16:creationId xmlns:a16="http://schemas.microsoft.com/office/drawing/2014/main" id="{E3B01286-D37F-6FF3-1D2C-5390CB8237B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74E8E3DD-B652-7FFB-6B1C-B1699BD2F9F6}"/>
              </a:ext>
            </a:extLst>
          </p:cNvPr>
          <p:cNvSpPr>
            <a:spLocks noGrp="1"/>
          </p:cNvSpPr>
          <p:nvPr>
            <p:ph type="sldNum" sz="quarter" idx="12"/>
          </p:nvPr>
        </p:nvSpPr>
        <p:spPr/>
        <p:txBody>
          <a:bodyPr/>
          <a:lstStyle/>
          <a:p>
            <a:fld id="{DF28FB93-0A08-4E7D-8E63-9EFA29F1E093}" type="slidenum">
              <a:rPr lang="en-US" smtClean="0"/>
              <a:pPr/>
              <a:t>1</a:t>
            </a:fld>
            <a:endParaRPr lang="en-US" dirty="0"/>
          </a:p>
        </p:txBody>
      </p:sp>
    </p:spTree>
    <p:extLst>
      <p:ext uri="{BB962C8B-B14F-4D97-AF65-F5344CB8AC3E}">
        <p14:creationId xmlns:p14="http://schemas.microsoft.com/office/powerpoint/2010/main" val="2890175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1E66-DA34-B877-21C9-B5DFF9CE87C8}"/>
              </a:ext>
            </a:extLst>
          </p:cNvPr>
          <p:cNvSpPr>
            <a:spLocks noGrp="1"/>
          </p:cNvSpPr>
          <p:nvPr>
            <p:ph type="title"/>
          </p:nvPr>
        </p:nvSpPr>
        <p:spPr/>
        <p:txBody>
          <a:bodyPr/>
          <a:lstStyle/>
          <a:p>
            <a:r>
              <a:rPr lang="en-US" dirty="0"/>
              <a:t>Target Identification</a:t>
            </a:r>
          </a:p>
        </p:txBody>
      </p:sp>
      <p:sp>
        <p:nvSpPr>
          <p:cNvPr id="3" name="Text Placeholder 2">
            <a:extLst>
              <a:ext uri="{FF2B5EF4-FFF2-40B4-BE49-F238E27FC236}">
                <a16:creationId xmlns:a16="http://schemas.microsoft.com/office/drawing/2014/main" id="{C456602B-5320-3486-63D6-0024DA25DAB4}"/>
              </a:ext>
            </a:extLst>
          </p:cNvPr>
          <p:cNvSpPr>
            <a:spLocks noGrp="1"/>
          </p:cNvSpPr>
          <p:nvPr>
            <p:ph type="body" idx="1"/>
          </p:nvPr>
        </p:nvSpPr>
        <p:spPr/>
        <p:txBody>
          <a:bodyPr/>
          <a:lstStyle/>
          <a:p>
            <a:r>
              <a:rPr lang="en-US" dirty="0"/>
              <a:t>Selection of target</a:t>
            </a:r>
          </a:p>
          <a:p>
            <a:r>
              <a:rPr lang="en-US" dirty="0"/>
              <a:t>Team decision </a:t>
            </a:r>
          </a:p>
        </p:txBody>
      </p:sp>
      <p:pic>
        <p:nvPicPr>
          <p:cNvPr id="5" name="Picture 4">
            <a:extLst>
              <a:ext uri="{FF2B5EF4-FFF2-40B4-BE49-F238E27FC236}">
                <a16:creationId xmlns:a16="http://schemas.microsoft.com/office/drawing/2014/main" id="{58E89D1A-4A7E-B5B2-7DBA-51C49352D438}"/>
              </a:ext>
            </a:extLst>
          </p:cNvPr>
          <p:cNvPicPr>
            <a:picLocks noChangeAspect="1"/>
          </p:cNvPicPr>
          <p:nvPr/>
        </p:nvPicPr>
        <p:blipFill>
          <a:blip r:embed="rId3"/>
          <a:stretch>
            <a:fillRect/>
          </a:stretch>
        </p:blipFill>
        <p:spPr>
          <a:xfrm>
            <a:off x="3859344" y="2225800"/>
            <a:ext cx="4564656" cy="2382650"/>
          </a:xfrm>
          <a:prstGeom prst="rect">
            <a:avLst/>
          </a:prstGeom>
        </p:spPr>
      </p:pic>
    </p:spTree>
    <p:extLst>
      <p:ext uri="{BB962C8B-B14F-4D97-AF65-F5344CB8AC3E}">
        <p14:creationId xmlns:p14="http://schemas.microsoft.com/office/powerpoint/2010/main" val="834571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1E66-DA34-B877-21C9-B5DFF9CE87C8}"/>
              </a:ext>
            </a:extLst>
          </p:cNvPr>
          <p:cNvSpPr>
            <a:spLocks noGrp="1"/>
          </p:cNvSpPr>
          <p:nvPr>
            <p:ph type="title"/>
          </p:nvPr>
        </p:nvSpPr>
        <p:spPr/>
        <p:txBody>
          <a:bodyPr/>
          <a:lstStyle/>
          <a:p>
            <a:r>
              <a:rPr lang="en-US" dirty="0"/>
              <a:t>Gaining Access</a:t>
            </a:r>
          </a:p>
        </p:txBody>
      </p:sp>
      <p:pic>
        <p:nvPicPr>
          <p:cNvPr id="1026" name="Picture 2" descr="Attack scenario diagram">
            <a:extLst>
              <a:ext uri="{FF2B5EF4-FFF2-40B4-BE49-F238E27FC236}">
                <a16:creationId xmlns:a16="http://schemas.microsoft.com/office/drawing/2014/main" id="{1279BB6D-1777-CDD2-1DE1-A7E7953F4B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08" y="1153190"/>
            <a:ext cx="8388184" cy="340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371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1E66-DA34-B877-21C9-B5DFF9CE87C8}"/>
              </a:ext>
            </a:extLst>
          </p:cNvPr>
          <p:cNvSpPr>
            <a:spLocks noGrp="1"/>
          </p:cNvSpPr>
          <p:nvPr>
            <p:ph type="title"/>
          </p:nvPr>
        </p:nvSpPr>
        <p:spPr/>
        <p:txBody>
          <a:bodyPr/>
          <a:lstStyle/>
          <a:p>
            <a:r>
              <a:rPr lang="en-US" dirty="0"/>
              <a:t>Persistence</a:t>
            </a:r>
          </a:p>
        </p:txBody>
      </p:sp>
      <p:sp>
        <p:nvSpPr>
          <p:cNvPr id="3" name="Text Placeholder 2">
            <a:extLst>
              <a:ext uri="{FF2B5EF4-FFF2-40B4-BE49-F238E27FC236}">
                <a16:creationId xmlns:a16="http://schemas.microsoft.com/office/drawing/2014/main" id="{C456602B-5320-3486-63D6-0024DA25DAB4}"/>
              </a:ext>
            </a:extLst>
          </p:cNvPr>
          <p:cNvSpPr>
            <a:spLocks noGrp="1"/>
          </p:cNvSpPr>
          <p:nvPr>
            <p:ph type="body" idx="1"/>
          </p:nvPr>
        </p:nvSpPr>
        <p:spPr/>
        <p:txBody>
          <a:bodyPr/>
          <a:lstStyle/>
          <a:p>
            <a:r>
              <a:rPr lang="en-US" dirty="0"/>
              <a:t>Account Manipulation</a:t>
            </a:r>
          </a:p>
          <a:p>
            <a:r>
              <a:rPr lang="en-US" dirty="0" err="1"/>
              <a:t>Autostart</a:t>
            </a:r>
            <a:r>
              <a:rPr lang="en-US" dirty="0"/>
              <a:t> Execution</a:t>
            </a:r>
          </a:p>
          <a:p>
            <a:r>
              <a:rPr lang="en-US" dirty="0"/>
              <a:t>Initialization scripts</a:t>
            </a:r>
          </a:p>
          <a:p>
            <a:r>
              <a:rPr lang="en-US" dirty="0"/>
              <a:t>Create local account</a:t>
            </a:r>
          </a:p>
          <a:p>
            <a:endParaRPr lang="en-US" dirty="0"/>
          </a:p>
        </p:txBody>
      </p:sp>
      <p:pic>
        <p:nvPicPr>
          <p:cNvPr id="5" name="Picture 4">
            <a:extLst>
              <a:ext uri="{FF2B5EF4-FFF2-40B4-BE49-F238E27FC236}">
                <a16:creationId xmlns:a16="http://schemas.microsoft.com/office/drawing/2014/main" id="{73AC709A-9811-DFAE-123C-3951A8CAFA8F}"/>
              </a:ext>
            </a:extLst>
          </p:cNvPr>
          <p:cNvPicPr>
            <a:picLocks noChangeAspect="1"/>
          </p:cNvPicPr>
          <p:nvPr/>
        </p:nvPicPr>
        <p:blipFill>
          <a:blip r:embed="rId3"/>
          <a:stretch>
            <a:fillRect/>
          </a:stretch>
        </p:blipFill>
        <p:spPr>
          <a:xfrm>
            <a:off x="3569608" y="1454617"/>
            <a:ext cx="4854392" cy="3153833"/>
          </a:xfrm>
          <a:prstGeom prst="rect">
            <a:avLst/>
          </a:prstGeom>
        </p:spPr>
      </p:pic>
    </p:spTree>
    <p:extLst>
      <p:ext uri="{BB962C8B-B14F-4D97-AF65-F5344CB8AC3E}">
        <p14:creationId xmlns:p14="http://schemas.microsoft.com/office/powerpoint/2010/main" val="2422712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1E66-DA34-B877-21C9-B5DFF9CE87C8}"/>
              </a:ext>
            </a:extLst>
          </p:cNvPr>
          <p:cNvSpPr>
            <a:spLocks noGrp="1"/>
          </p:cNvSpPr>
          <p:nvPr>
            <p:ph type="title"/>
          </p:nvPr>
        </p:nvSpPr>
        <p:spPr/>
        <p:txBody>
          <a:bodyPr/>
          <a:lstStyle/>
          <a:p>
            <a:r>
              <a:rPr lang="en-US" dirty="0"/>
              <a:t>Privilege Escalation</a:t>
            </a:r>
          </a:p>
        </p:txBody>
      </p:sp>
      <p:sp>
        <p:nvSpPr>
          <p:cNvPr id="3" name="Text Placeholder 2">
            <a:extLst>
              <a:ext uri="{FF2B5EF4-FFF2-40B4-BE49-F238E27FC236}">
                <a16:creationId xmlns:a16="http://schemas.microsoft.com/office/drawing/2014/main" id="{C456602B-5320-3486-63D6-0024DA25DAB4}"/>
              </a:ext>
            </a:extLst>
          </p:cNvPr>
          <p:cNvSpPr>
            <a:spLocks noGrp="1"/>
          </p:cNvSpPr>
          <p:nvPr>
            <p:ph type="body" idx="1"/>
          </p:nvPr>
        </p:nvSpPr>
        <p:spPr/>
        <p:txBody>
          <a:bodyPr/>
          <a:lstStyle/>
          <a:p>
            <a:r>
              <a:rPr lang="en-US" dirty="0"/>
              <a:t>Elevation control Mechanism</a:t>
            </a:r>
          </a:p>
          <a:p>
            <a:r>
              <a:rPr lang="en-US" dirty="0"/>
              <a:t>Access Token Manipulation</a:t>
            </a:r>
          </a:p>
          <a:p>
            <a:r>
              <a:rPr lang="en-US" dirty="0"/>
              <a:t>Exploitation for Privilege Escalation</a:t>
            </a:r>
          </a:p>
        </p:txBody>
      </p:sp>
      <p:pic>
        <p:nvPicPr>
          <p:cNvPr id="5" name="Picture 4">
            <a:extLst>
              <a:ext uri="{FF2B5EF4-FFF2-40B4-BE49-F238E27FC236}">
                <a16:creationId xmlns:a16="http://schemas.microsoft.com/office/drawing/2014/main" id="{BCF1E124-76C2-7842-DCAA-A5D719166515}"/>
              </a:ext>
            </a:extLst>
          </p:cNvPr>
          <p:cNvPicPr>
            <a:picLocks noChangeAspect="1"/>
          </p:cNvPicPr>
          <p:nvPr/>
        </p:nvPicPr>
        <p:blipFill>
          <a:blip r:embed="rId3"/>
          <a:stretch>
            <a:fillRect/>
          </a:stretch>
        </p:blipFill>
        <p:spPr>
          <a:xfrm>
            <a:off x="3996266" y="2177519"/>
            <a:ext cx="4174067" cy="2347913"/>
          </a:xfrm>
          <a:prstGeom prst="rect">
            <a:avLst/>
          </a:prstGeom>
        </p:spPr>
      </p:pic>
    </p:spTree>
    <p:extLst>
      <p:ext uri="{BB962C8B-B14F-4D97-AF65-F5344CB8AC3E}">
        <p14:creationId xmlns:p14="http://schemas.microsoft.com/office/powerpoint/2010/main" val="1646445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1E66-DA34-B877-21C9-B5DFF9CE87C8}"/>
              </a:ext>
            </a:extLst>
          </p:cNvPr>
          <p:cNvSpPr>
            <a:spLocks noGrp="1"/>
          </p:cNvSpPr>
          <p:nvPr>
            <p:ph type="title"/>
          </p:nvPr>
        </p:nvSpPr>
        <p:spPr/>
        <p:txBody>
          <a:bodyPr/>
          <a:lstStyle/>
          <a:p>
            <a:r>
              <a:rPr lang="en-US" dirty="0"/>
              <a:t>Reporting</a:t>
            </a:r>
          </a:p>
        </p:txBody>
      </p:sp>
      <p:sp>
        <p:nvSpPr>
          <p:cNvPr id="3" name="Text Placeholder 2">
            <a:extLst>
              <a:ext uri="{FF2B5EF4-FFF2-40B4-BE49-F238E27FC236}">
                <a16:creationId xmlns:a16="http://schemas.microsoft.com/office/drawing/2014/main" id="{C456602B-5320-3486-63D6-0024DA25DAB4}"/>
              </a:ext>
            </a:extLst>
          </p:cNvPr>
          <p:cNvSpPr>
            <a:spLocks noGrp="1"/>
          </p:cNvSpPr>
          <p:nvPr>
            <p:ph type="body" idx="1"/>
          </p:nvPr>
        </p:nvSpPr>
        <p:spPr/>
        <p:txBody>
          <a:bodyPr/>
          <a:lstStyle/>
          <a:p>
            <a:r>
              <a:rPr lang="en-US" dirty="0"/>
              <a:t>Provide detailed information on attack surface</a:t>
            </a:r>
          </a:p>
          <a:p>
            <a:r>
              <a:rPr lang="en-US" dirty="0"/>
              <a:t>Provide flags captured</a:t>
            </a:r>
          </a:p>
          <a:p>
            <a:r>
              <a:rPr lang="en-US" dirty="0"/>
              <a:t>Layout remediations and recommendations</a:t>
            </a:r>
          </a:p>
        </p:txBody>
      </p:sp>
      <p:pic>
        <p:nvPicPr>
          <p:cNvPr id="5" name="Picture 4">
            <a:extLst>
              <a:ext uri="{FF2B5EF4-FFF2-40B4-BE49-F238E27FC236}">
                <a16:creationId xmlns:a16="http://schemas.microsoft.com/office/drawing/2014/main" id="{19DABD48-F4BE-0DED-BBDC-D8061976EE3C}"/>
              </a:ext>
            </a:extLst>
          </p:cNvPr>
          <p:cNvPicPr>
            <a:picLocks noChangeAspect="1"/>
          </p:cNvPicPr>
          <p:nvPr/>
        </p:nvPicPr>
        <p:blipFill>
          <a:blip r:embed="rId3"/>
          <a:stretch>
            <a:fillRect/>
          </a:stretch>
        </p:blipFill>
        <p:spPr>
          <a:xfrm>
            <a:off x="4038600" y="1951908"/>
            <a:ext cx="3923342" cy="2788375"/>
          </a:xfrm>
          <a:prstGeom prst="rect">
            <a:avLst/>
          </a:prstGeom>
        </p:spPr>
      </p:pic>
    </p:spTree>
    <p:extLst>
      <p:ext uri="{BB962C8B-B14F-4D97-AF65-F5344CB8AC3E}">
        <p14:creationId xmlns:p14="http://schemas.microsoft.com/office/powerpoint/2010/main" val="3527210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1E66-DA34-B877-21C9-B5DFF9CE87C8}"/>
              </a:ext>
            </a:extLst>
          </p:cNvPr>
          <p:cNvSpPr>
            <a:spLocks noGrp="1"/>
          </p:cNvSpPr>
          <p:nvPr>
            <p:ph type="title"/>
          </p:nvPr>
        </p:nvSpPr>
        <p:spPr/>
        <p:txBody>
          <a:bodyPr/>
          <a:lstStyle/>
          <a:p>
            <a:r>
              <a:rPr lang="en-US" dirty="0"/>
              <a:t>Project</a:t>
            </a:r>
          </a:p>
        </p:txBody>
      </p:sp>
      <p:sp>
        <p:nvSpPr>
          <p:cNvPr id="3" name="Text Placeholder 2">
            <a:extLst>
              <a:ext uri="{FF2B5EF4-FFF2-40B4-BE49-F238E27FC236}">
                <a16:creationId xmlns:a16="http://schemas.microsoft.com/office/drawing/2014/main" id="{C456602B-5320-3486-63D6-0024DA25DAB4}"/>
              </a:ext>
            </a:extLst>
          </p:cNvPr>
          <p:cNvSpPr>
            <a:spLocks noGrp="1"/>
          </p:cNvSpPr>
          <p:nvPr>
            <p:ph type="body" idx="1"/>
          </p:nvPr>
        </p:nvSpPr>
        <p:spPr>
          <a:xfrm>
            <a:off x="720000" y="1017725"/>
            <a:ext cx="7704000" cy="3590725"/>
          </a:xfrm>
        </p:spPr>
        <p:txBody>
          <a:bodyPr/>
          <a:lstStyle/>
          <a:p>
            <a:r>
              <a:rPr lang="en-US" dirty="0"/>
              <a:t>Create a Cybersecurity company</a:t>
            </a:r>
          </a:p>
          <a:p>
            <a:r>
              <a:rPr lang="en-US" dirty="0"/>
              <a:t>You have just completed your first assessment of Company A</a:t>
            </a:r>
          </a:p>
          <a:p>
            <a:pPr lvl="1"/>
            <a:r>
              <a:rPr lang="en-US" dirty="0"/>
              <a:t>Create a Final Assessment report utilize all technology at your disposal</a:t>
            </a:r>
          </a:p>
          <a:p>
            <a:pPr lvl="1"/>
            <a:r>
              <a:rPr lang="en-US" dirty="0"/>
              <a:t>20 Pages</a:t>
            </a:r>
          </a:p>
          <a:p>
            <a:pPr lvl="1"/>
            <a:r>
              <a:rPr lang="en-US" dirty="0"/>
              <a:t>Sections should include</a:t>
            </a:r>
          </a:p>
          <a:p>
            <a:pPr lvl="2"/>
            <a:r>
              <a:rPr lang="en-US" dirty="0"/>
              <a:t>Executive Summary</a:t>
            </a:r>
          </a:p>
          <a:p>
            <a:pPr lvl="2"/>
            <a:r>
              <a:rPr lang="en-US" dirty="0"/>
              <a:t>Attack Narrative</a:t>
            </a:r>
          </a:p>
          <a:p>
            <a:pPr lvl="3"/>
            <a:r>
              <a:rPr lang="en-US" dirty="0"/>
              <a:t>4 – 5 narratives w / output images (find on internet)</a:t>
            </a:r>
          </a:p>
          <a:p>
            <a:pPr lvl="2"/>
            <a:r>
              <a:rPr lang="en-US" dirty="0"/>
              <a:t>Conclusion</a:t>
            </a:r>
          </a:p>
          <a:p>
            <a:pPr lvl="2"/>
            <a:r>
              <a:rPr lang="en-US" dirty="0"/>
              <a:t>Appendix Vulnerability Detail and mitigation</a:t>
            </a:r>
          </a:p>
          <a:p>
            <a:pPr lvl="3"/>
            <a:r>
              <a:rPr lang="en-US" dirty="0"/>
              <a:t>2 – 3 vulnerabilities with mitigations</a:t>
            </a:r>
          </a:p>
          <a:p>
            <a:r>
              <a:rPr lang="en-US" b="1" u="sng" dirty="0"/>
              <a:t>DUE LAST DAY OF CLASS</a:t>
            </a:r>
          </a:p>
          <a:p>
            <a:pPr lvl="1"/>
            <a:endParaRPr lang="en-US" dirty="0"/>
          </a:p>
        </p:txBody>
      </p:sp>
    </p:spTree>
    <p:extLst>
      <p:ext uri="{BB962C8B-B14F-4D97-AF65-F5344CB8AC3E}">
        <p14:creationId xmlns:p14="http://schemas.microsoft.com/office/powerpoint/2010/main" val="1237524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1E66-DA34-B877-21C9-B5DFF9CE87C8}"/>
              </a:ext>
            </a:extLst>
          </p:cNvPr>
          <p:cNvSpPr>
            <a:spLocks noGrp="1"/>
          </p:cNvSpPr>
          <p:nvPr>
            <p:ph type="title"/>
          </p:nvPr>
        </p:nvSpPr>
        <p:spPr/>
        <p:txBody>
          <a:bodyPr/>
          <a:lstStyle/>
          <a:p>
            <a:r>
              <a:rPr lang="en-US" dirty="0"/>
              <a:t>Red Teaming</a:t>
            </a:r>
          </a:p>
        </p:txBody>
      </p:sp>
      <p:sp>
        <p:nvSpPr>
          <p:cNvPr id="3" name="Text Placeholder 2">
            <a:extLst>
              <a:ext uri="{FF2B5EF4-FFF2-40B4-BE49-F238E27FC236}">
                <a16:creationId xmlns:a16="http://schemas.microsoft.com/office/drawing/2014/main" id="{C456602B-5320-3486-63D6-0024DA25DAB4}"/>
              </a:ext>
            </a:extLst>
          </p:cNvPr>
          <p:cNvSpPr>
            <a:spLocks noGrp="1"/>
          </p:cNvSpPr>
          <p:nvPr>
            <p:ph type="body" idx="1"/>
          </p:nvPr>
        </p:nvSpPr>
        <p:spPr/>
        <p:txBody>
          <a:bodyPr/>
          <a:lstStyle/>
          <a:p>
            <a:r>
              <a:rPr lang="en-US" dirty="0"/>
              <a:t>What is Red Teaming?</a:t>
            </a:r>
          </a:p>
        </p:txBody>
      </p:sp>
      <p:pic>
        <p:nvPicPr>
          <p:cNvPr id="5" name="Picture 4">
            <a:extLst>
              <a:ext uri="{FF2B5EF4-FFF2-40B4-BE49-F238E27FC236}">
                <a16:creationId xmlns:a16="http://schemas.microsoft.com/office/drawing/2014/main" id="{C3C06C65-0D15-53B1-ABA8-4C72454EBE25}"/>
              </a:ext>
            </a:extLst>
          </p:cNvPr>
          <p:cNvPicPr>
            <a:picLocks noChangeAspect="1"/>
          </p:cNvPicPr>
          <p:nvPr/>
        </p:nvPicPr>
        <p:blipFill>
          <a:blip r:embed="rId3"/>
          <a:stretch>
            <a:fillRect/>
          </a:stretch>
        </p:blipFill>
        <p:spPr>
          <a:xfrm>
            <a:off x="3235124" y="1652109"/>
            <a:ext cx="4901637" cy="2881368"/>
          </a:xfrm>
          <a:prstGeom prst="rect">
            <a:avLst/>
          </a:prstGeom>
        </p:spPr>
      </p:pic>
    </p:spTree>
    <p:extLst>
      <p:ext uri="{BB962C8B-B14F-4D97-AF65-F5344CB8AC3E}">
        <p14:creationId xmlns:p14="http://schemas.microsoft.com/office/powerpoint/2010/main" val="3291759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1E66-DA34-B877-21C9-B5DFF9CE87C8}"/>
              </a:ext>
            </a:extLst>
          </p:cNvPr>
          <p:cNvSpPr>
            <a:spLocks noGrp="1"/>
          </p:cNvSpPr>
          <p:nvPr>
            <p:ph type="title"/>
          </p:nvPr>
        </p:nvSpPr>
        <p:spPr/>
        <p:txBody>
          <a:bodyPr/>
          <a:lstStyle/>
          <a:p>
            <a:r>
              <a:rPr lang="en-US" dirty="0"/>
              <a:t>Importance</a:t>
            </a:r>
          </a:p>
        </p:txBody>
      </p:sp>
      <p:pic>
        <p:nvPicPr>
          <p:cNvPr id="5" name="Picture 4">
            <a:extLst>
              <a:ext uri="{FF2B5EF4-FFF2-40B4-BE49-F238E27FC236}">
                <a16:creationId xmlns:a16="http://schemas.microsoft.com/office/drawing/2014/main" id="{E0D7818E-79EF-BFBC-19FC-5E91D2A857D7}"/>
              </a:ext>
            </a:extLst>
          </p:cNvPr>
          <p:cNvPicPr>
            <a:picLocks noChangeAspect="1"/>
          </p:cNvPicPr>
          <p:nvPr/>
        </p:nvPicPr>
        <p:blipFill>
          <a:blip r:embed="rId3"/>
          <a:stretch>
            <a:fillRect/>
          </a:stretch>
        </p:blipFill>
        <p:spPr>
          <a:xfrm>
            <a:off x="1614667" y="1017725"/>
            <a:ext cx="5833641" cy="3646026"/>
          </a:xfrm>
          <a:prstGeom prst="rect">
            <a:avLst/>
          </a:prstGeom>
        </p:spPr>
      </p:pic>
    </p:spTree>
    <p:extLst>
      <p:ext uri="{BB962C8B-B14F-4D97-AF65-F5344CB8AC3E}">
        <p14:creationId xmlns:p14="http://schemas.microsoft.com/office/powerpoint/2010/main" val="2083743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1E66-DA34-B877-21C9-B5DFF9CE87C8}"/>
              </a:ext>
            </a:extLst>
          </p:cNvPr>
          <p:cNvSpPr>
            <a:spLocks noGrp="1"/>
          </p:cNvSpPr>
          <p:nvPr>
            <p:ph type="title"/>
          </p:nvPr>
        </p:nvSpPr>
        <p:spPr/>
        <p:txBody>
          <a:bodyPr/>
          <a:lstStyle/>
          <a:p>
            <a:r>
              <a:rPr lang="en-US" dirty="0"/>
              <a:t>Red Team Threat Emulation</a:t>
            </a:r>
          </a:p>
        </p:txBody>
      </p:sp>
      <p:pic>
        <p:nvPicPr>
          <p:cNvPr id="4" name="Picture 3">
            <a:extLst>
              <a:ext uri="{FF2B5EF4-FFF2-40B4-BE49-F238E27FC236}">
                <a16:creationId xmlns:a16="http://schemas.microsoft.com/office/drawing/2014/main" id="{D2BFDD20-386E-47DB-F203-4CE842C4185C}"/>
              </a:ext>
            </a:extLst>
          </p:cNvPr>
          <p:cNvPicPr>
            <a:picLocks noChangeAspect="1"/>
          </p:cNvPicPr>
          <p:nvPr/>
        </p:nvPicPr>
        <p:blipFill>
          <a:blip r:embed="rId3"/>
          <a:stretch>
            <a:fillRect/>
          </a:stretch>
        </p:blipFill>
        <p:spPr>
          <a:xfrm>
            <a:off x="633600" y="926550"/>
            <a:ext cx="7790400" cy="3895200"/>
          </a:xfrm>
          <a:prstGeom prst="rect">
            <a:avLst/>
          </a:prstGeom>
        </p:spPr>
      </p:pic>
    </p:spTree>
    <p:extLst>
      <p:ext uri="{BB962C8B-B14F-4D97-AF65-F5344CB8AC3E}">
        <p14:creationId xmlns:p14="http://schemas.microsoft.com/office/powerpoint/2010/main" val="2784642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1E66-DA34-B877-21C9-B5DFF9CE87C8}"/>
              </a:ext>
            </a:extLst>
          </p:cNvPr>
          <p:cNvSpPr>
            <a:spLocks noGrp="1"/>
          </p:cNvSpPr>
          <p:nvPr>
            <p:ph type="title"/>
          </p:nvPr>
        </p:nvSpPr>
        <p:spPr>
          <a:xfrm>
            <a:off x="720000" y="362475"/>
            <a:ext cx="7704000" cy="572700"/>
          </a:xfrm>
        </p:spPr>
        <p:txBody>
          <a:bodyPr/>
          <a:lstStyle/>
          <a:p>
            <a:r>
              <a:rPr lang="en-US" dirty="0"/>
              <a:t>Qualifications</a:t>
            </a:r>
          </a:p>
        </p:txBody>
      </p:sp>
      <p:pic>
        <p:nvPicPr>
          <p:cNvPr id="5" name="Picture 4">
            <a:extLst>
              <a:ext uri="{FF2B5EF4-FFF2-40B4-BE49-F238E27FC236}">
                <a16:creationId xmlns:a16="http://schemas.microsoft.com/office/drawing/2014/main" id="{6F66C49D-B050-E32C-4EE8-BC1C11FFD960}"/>
              </a:ext>
            </a:extLst>
          </p:cNvPr>
          <p:cNvPicPr>
            <a:picLocks noChangeAspect="1"/>
          </p:cNvPicPr>
          <p:nvPr/>
        </p:nvPicPr>
        <p:blipFill>
          <a:blip r:embed="rId3"/>
          <a:stretch>
            <a:fillRect/>
          </a:stretch>
        </p:blipFill>
        <p:spPr>
          <a:xfrm>
            <a:off x="1649392" y="873164"/>
            <a:ext cx="6406587" cy="4004117"/>
          </a:xfrm>
          <a:prstGeom prst="rect">
            <a:avLst/>
          </a:prstGeom>
        </p:spPr>
      </p:pic>
    </p:spTree>
    <p:extLst>
      <p:ext uri="{BB962C8B-B14F-4D97-AF65-F5344CB8AC3E}">
        <p14:creationId xmlns:p14="http://schemas.microsoft.com/office/powerpoint/2010/main" val="3756234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1E66-DA34-B877-21C9-B5DFF9CE87C8}"/>
              </a:ext>
            </a:extLst>
          </p:cNvPr>
          <p:cNvSpPr>
            <a:spLocks noGrp="1"/>
          </p:cNvSpPr>
          <p:nvPr>
            <p:ph type="title"/>
          </p:nvPr>
        </p:nvSpPr>
        <p:spPr>
          <a:xfrm>
            <a:off x="720000" y="475050"/>
            <a:ext cx="7704000" cy="572700"/>
          </a:xfrm>
        </p:spPr>
        <p:txBody>
          <a:bodyPr/>
          <a:lstStyle/>
          <a:p>
            <a:r>
              <a:rPr lang="en-US" dirty="0"/>
              <a:t>Red Teaming Phases</a:t>
            </a:r>
          </a:p>
        </p:txBody>
      </p:sp>
      <p:sp>
        <p:nvSpPr>
          <p:cNvPr id="3" name="Text Placeholder 2">
            <a:extLst>
              <a:ext uri="{FF2B5EF4-FFF2-40B4-BE49-F238E27FC236}">
                <a16:creationId xmlns:a16="http://schemas.microsoft.com/office/drawing/2014/main" id="{C456602B-5320-3486-63D6-0024DA25DAB4}"/>
              </a:ext>
            </a:extLst>
          </p:cNvPr>
          <p:cNvSpPr>
            <a:spLocks noGrp="1"/>
          </p:cNvSpPr>
          <p:nvPr>
            <p:ph type="body" idx="1"/>
          </p:nvPr>
        </p:nvSpPr>
        <p:spPr/>
        <p:txBody>
          <a:bodyPr/>
          <a:lstStyle/>
          <a:p>
            <a:r>
              <a:rPr lang="en-US" dirty="0"/>
              <a:t>Planning / Adversary Enumeration</a:t>
            </a:r>
          </a:p>
          <a:p>
            <a:r>
              <a:rPr lang="en-US" dirty="0"/>
              <a:t>Reconnaissance</a:t>
            </a:r>
          </a:p>
          <a:p>
            <a:r>
              <a:rPr lang="en-US" dirty="0"/>
              <a:t>Target Identification / Gain Access</a:t>
            </a:r>
          </a:p>
          <a:p>
            <a:r>
              <a:rPr lang="en-US" dirty="0"/>
              <a:t>Privilege Escalation</a:t>
            </a:r>
          </a:p>
          <a:p>
            <a:r>
              <a:rPr lang="en-US" dirty="0"/>
              <a:t>Persistence</a:t>
            </a:r>
          </a:p>
          <a:p>
            <a:r>
              <a:rPr lang="en-US" dirty="0"/>
              <a:t>Lateral Movement</a:t>
            </a:r>
          </a:p>
          <a:p>
            <a:r>
              <a:rPr lang="en-US" dirty="0"/>
              <a:t>Reporting</a:t>
            </a:r>
          </a:p>
        </p:txBody>
      </p:sp>
      <p:pic>
        <p:nvPicPr>
          <p:cNvPr id="5" name="Picture 4">
            <a:extLst>
              <a:ext uri="{FF2B5EF4-FFF2-40B4-BE49-F238E27FC236}">
                <a16:creationId xmlns:a16="http://schemas.microsoft.com/office/drawing/2014/main" id="{85DACC4D-C6A3-5C6E-B7B1-528694E1657E}"/>
              </a:ext>
            </a:extLst>
          </p:cNvPr>
          <p:cNvPicPr>
            <a:picLocks noChangeAspect="1"/>
          </p:cNvPicPr>
          <p:nvPr/>
        </p:nvPicPr>
        <p:blipFill>
          <a:blip r:embed="rId3"/>
          <a:stretch>
            <a:fillRect/>
          </a:stretch>
        </p:blipFill>
        <p:spPr>
          <a:xfrm>
            <a:off x="454663" y="2622697"/>
            <a:ext cx="8234674" cy="1758321"/>
          </a:xfrm>
          <a:prstGeom prst="rect">
            <a:avLst/>
          </a:prstGeom>
        </p:spPr>
      </p:pic>
      <p:pic>
        <p:nvPicPr>
          <p:cNvPr id="7" name="Picture 6">
            <a:extLst>
              <a:ext uri="{FF2B5EF4-FFF2-40B4-BE49-F238E27FC236}">
                <a16:creationId xmlns:a16="http://schemas.microsoft.com/office/drawing/2014/main" id="{4E180BDA-0474-C680-BA65-8356D3656357}"/>
              </a:ext>
            </a:extLst>
          </p:cNvPr>
          <p:cNvPicPr>
            <a:picLocks noChangeAspect="1"/>
          </p:cNvPicPr>
          <p:nvPr/>
        </p:nvPicPr>
        <p:blipFill>
          <a:blip r:embed="rId4"/>
          <a:stretch>
            <a:fillRect/>
          </a:stretch>
        </p:blipFill>
        <p:spPr>
          <a:xfrm>
            <a:off x="6209254" y="379487"/>
            <a:ext cx="3171825" cy="2141316"/>
          </a:xfrm>
          <a:prstGeom prst="rect">
            <a:avLst/>
          </a:prstGeom>
        </p:spPr>
      </p:pic>
    </p:spTree>
    <p:extLst>
      <p:ext uri="{BB962C8B-B14F-4D97-AF65-F5344CB8AC3E}">
        <p14:creationId xmlns:p14="http://schemas.microsoft.com/office/powerpoint/2010/main" val="1757496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1E66-DA34-B877-21C9-B5DFF9CE87C8}"/>
              </a:ext>
            </a:extLst>
          </p:cNvPr>
          <p:cNvSpPr>
            <a:spLocks noGrp="1"/>
          </p:cNvSpPr>
          <p:nvPr>
            <p:ph type="title"/>
          </p:nvPr>
        </p:nvSpPr>
        <p:spPr/>
        <p:txBody>
          <a:bodyPr/>
          <a:lstStyle/>
          <a:p>
            <a:r>
              <a:rPr lang="en-US" dirty="0"/>
              <a:t>TTP</a:t>
            </a:r>
          </a:p>
        </p:txBody>
      </p:sp>
      <p:sp>
        <p:nvSpPr>
          <p:cNvPr id="3" name="Text Placeholder 2">
            <a:extLst>
              <a:ext uri="{FF2B5EF4-FFF2-40B4-BE49-F238E27FC236}">
                <a16:creationId xmlns:a16="http://schemas.microsoft.com/office/drawing/2014/main" id="{C456602B-5320-3486-63D6-0024DA25DAB4}"/>
              </a:ext>
            </a:extLst>
          </p:cNvPr>
          <p:cNvSpPr>
            <a:spLocks noGrp="1"/>
          </p:cNvSpPr>
          <p:nvPr>
            <p:ph type="body" idx="1"/>
          </p:nvPr>
        </p:nvSpPr>
        <p:spPr/>
        <p:txBody>
          <a:bodyPr/>
          <a:lstStyle/>
          <a:p>
            <a:r>
              <a:rPr lang="en-US" dirty="0"/>
              <a:t>Red Teams Utilize TTP methodology</a:t>
            </a:r>
          </a:p>
          <a:p>
            <a:pPr lvl="1"/>
            <a:r>
              <a:rPr lang="en-US" dirty="0"/>
              <a:t>Tactics</a:t>
            </a:r>
          </a:p>
          <a:p>
            <a:pPr lvl="1"/>
            <a:r>
              <a:rPr lang="en-US" dirty="0"/>
              <a:t>Techniques</a:t>
            </a:r>
          </a:p>
          <a:p>
            <a:pPr lvl="1"/>
            <a:r>
              <a:rPr lang="en-US" dirty="0"/>
              <a:t>Procedures</a:t>
            </a:r>
          </a:p>
        </p:txBody>
      </p:sp>
      <p:pic>
        <p:nvPicPr>
          <p:cNvPr id="5" name="Picture 4">
            <a:extLst>
              <a:ext uri="{FF2B5EF4-FFF2-40B4-BE49-F238E27FC236}">
                <a16:creationId xmlns:a16="http://schemas.microsoft.com/office/drawing/2014/main" id="{9476EEF5-69C7-B27A-BA3B-A23B165BF2BD}"/>
              </a:ext>
            </a:extLst>
          </p:cNvPr>
          <p:cNvPicPr>
            <a:picLocks noChangeAspect="1"/>
          </p:cNvPicPr>
          <p:nvPr/>
        </p:nvPicPr>
        <p:blipFill>
          <a:blip r:embed="rId3"/>
          <a:stretch>
            <a:fillRect/>
          </a:stretch>
        </p:blipFill>
        <p:spPr>
          <a:xfrm>
            <a:off x="2945757" y="2208838"/>
            <a:ext cx="5839428" cy="2489637"/>
          </a:xfrm>
          <a:prstGeom prst="rect">
            <a:avLst/>
          </a:prstGeom>
        </p:spPr>
      </p:pic>
    </p:spTree>
    <p:extLst>
      <p:ext uri="{BB962C8B-B14F-4D97-AF65-F5344CB8AC3E}">
        <p14:creationId xmlns:p14="http://schemas.microsoft.com/office/powerpoint/2010/main" val="1605809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1E66-DA34-B877-21C9-B5DFF9CE87C8}"/>
              </a:ext>
            </a:extLst>
          </p:cNvPr>
          <p:cNvSpPr>
            <a:spLocks noGrp="1"/>
          </p:cNvSpPr>
          <p:nvPr>
            <p:ph type="title"/>
          </p:nvPr>
        </p:nvSpPr>
        <p:spPr/>
        <p:txBody>
          <a:bodyPr/>
          <a:lstStyle/>
          <a:p>
            <a:r>
              <a:rPr lang="en-US" dirty="0"/>
              <a:t>Basics of Command and Control</a:t>
            </a:r>
          </a:p>
        </p:txBody>
      </p:sp>
      <p:sp>
        <p:nvSpPr>
          <p:cNvPr id="3" name="Text Placeholder 2">
            <a:extLst>
              <a:ext uri="{FF2B5EF4-FFF2-40B4-BE49-F238E27FC236}">
                <a16:creationId xmlns:a16="http://schemas.microsoft.com/office/drawing/2014/main" id="{C456602B-5320-3486-63D6-0024DA25DAB4}"/>
              </a:ext>
            </a:extLst>
          </p:cNvPr>
          <p:cNvSpPr>
            <a:spLocks noGrp="1"/>
          </p:cNvSpPr>
          <p:nvPr>
            <p:ph type="body" idx="1"/>
          </p:nvPr>
        </p:nvSpPr>
        <p:spPr/>
        <p:txBody>
          <a:bodyPr/>
          <a:lstStyle/>
          <a:p>
            <a:r>
              <a:rPr lang="en-US" dirty="0"/>
              <a:t>Known as:</a:t>
            </a:r>
          </a:p>
          <a:p>
            <a:pPr lvl="1"/>
            <a:r>
              <a:rPr lang="en-US" dirty="0"/>
              <a:t>C2</a:t>
            </a:r>
          </a:p>
          <a:p>
            <a:pPr lvl="1"/>
            <a:r>
              <a:rPr lang="en-US" dirty="0" err="1"/>
              <a:t>CnC</a:t>
            </a:r>
            <a:endParaRPr lang="en-US" dirty="0"/>
          </a:p>
          <a:p>
            <a:pPr lvl="1"/>
            <a:r>
              <a:rPr lang="en-US" dirty="0"/>
              <a:t>C&amp;C</a:t>
            </a:r>
          </a:p>
          <a:p>
            <a:r>
              <a:rPr lang="en-US" dirty="0"/>
              <a:t>Main factor of controlling one or more remote systems across network boundaries</a:t>
            </a:r>
          </a:p>
          <a:p>
            <a:pPr lvl="1"/>
            <a:r>
              <a:rPr lang="en-US" dirty="0"/>
              <a:t>Offensive Security engagement</a:t>
            </a:r>
          </a:p>
        </p:txBody>
      </p:sp>
      <p:pic>
        <p:nvPicPr>
          <p:cNvPr id="5" name="Picture 4">
            <a:extLst>
              <a:ext uri="{FF2B5EF4-FFF2-40B4-BE49-F238E27FC236}">
                <a16:creationId xmlns:a16="http://schemas.microsoft.com/office/drawing/2014/main" id="{73D368D3-2D1F-F59C-A39F-48A2B039F442}"/>
              </a:ext>
            </a:extLst>
          </p:cNvPr>
          <p:cNvPicPr>
            <a:picLocks noChangeAspect="1"/>
          </p:cNvPicPr>
          <p:nvPr/>
        </p:nvPicPr>
        <p:blipFill>
          <a:blip r:embed="rId3"/>
          <a:stretch>
            <a:fillRect/>
          </a:stretch>
        </p:blipFill>
        <p:spPr>
          <a:xfrm>
            <a:off x="4906958" y="2406150"/>
            <a:ext cx="3517042" cy="2571750"/>
          </a:xfrm>
          <a:prstGeom prst="rect">
            <a:avLst/>
          </a:prstGeom>
        </p:spPr>
      </p:pic>
    </p:spTree>
    <p:extLst>
      <p:ext uri="{BB962C8B-B14F-4D97-AF65-F5344CB8AC3E}">
        <p14:creationId xmlns:p14="http://schemas.microsoft.com/office/powerpoint/2010/main" val="761972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21E66-DA34-B877-21C9-B5DFF9CE87C8}"/>
              </a:ext>
            </a:extLst>
          </p:cNvPr>
          <p:cNvSpPr>
            <a:spLocks noGrp="1"/>
          </p:cNvSpPr>
          <p:nvPr>
            <p:ph type="title"/>
          </p:nvPr>
        </p:nvSpPr>
        <p:spPr/>
        <p:txBody>
          <a:bodyPr/>
          <a:lstStyle/>
          <a:p>
            <a:r>
              <a:rPr lang="en-US" dirty="0"/>
              <a:t>Reconnaissance</a:t>
            </a:r>
          </a:p>
        </p:txBody>
      </p:sp>
      <p:pic>
        <p:nvPicPr>
          <p:cNvPr id="8" name="Picture 7">
            <a:extLst>
              <a:ext uri="{FF2B5EF4-FFF2-40B4-BE49-F238E27FC236}">
                <a16:creationId xmlns:a16="http://schemas.microsoft.com/office/drawing/2014/main" id="{73BCCB8D-E37E-58F6-12F4-7EC8FA8B6084}"/>
              </a:ext>
            </a:extLst>
          </p:cNvPr>
          <p:cNvPicPr>
            <a:picLocks noChangeAspect="1"/>
          </p:cNvPicPr>
          <p:nvPr/>
        </p:nvPicPr>
        <p:blipFill>
          <a:blip r:embed="rId3"/>
          <a:stretch>
            <a:fillRect/>
          </a:stretch>
        </p:blipFill>
        <p:spPr>
          <a:xfrm>
            <a:off x="5869332" y="570603"/>
            <a:ext cx="3190881" cy="2516047"/>
          </a:xfrm>
          <a:prstGeom prst="rect">
            <a:avLst/>
          </a:prstGeom>
        </p:spPr>
      </p:pic>
      <p:pic>
        <p:nvPicPr>
          <p:cNvPr id="7" name="Picture 6">
            <a:extLst>
              <a:ext uri="{FF2B5EF4-FFF2-40B4-BE49-F238E27FC236}">
                <a16:creationId xmlns:a16="http://schemas.microsoft.com/office/drawing/2014/main" id="{6ED38AF0-82C1-2ED7-7BDC-956980EE18AE}"/>
              </a:ext>
            </a:extLst>
          </p:cNvPr>
          <p:cNvPicPr>
            <a:picLocks noChangeAspect="1"/>
          </p:cNvPicPr>
          <p:nvPr/>
        </p:nvPicPr>
        <p:blipFill>
          <a:blip r:embed="rId4"/>
          <a:stretch>
            <a:fillRect/>
          </a:stretch>
        </p:blipFill>
        <p:spPr>
          <a:xfrm>
            <a:off x="83787" y="898193"/>
            <a:ext cx="3377438" cy="2189582"/>
          </a:xfrm>
          <a:prstGeom prst="rect">
            <a:avLst/>
          </a:prstGeom>
        </p:spPr>
      </p:pic>
      <p:pic>
        <p:nvPicPr>
          <p:cNvPr id="10" name="Picture 9">
            <a:extLst>
              <a:ext uri="{FF2B5EF4-FFF2-40B4-BE49-F238E27FC236}">
                <a16:creationId xmlns:a16="http://schemas.microsoft.com/office/drawing/2014/main" id="{57DA7F09-D348-27E8-FFCA-BD8C54979A18}"/>
              </a:ext>
            </a:extLst>
          </p:cNvPr>
          <p:cNvPicPr>
            <a:picLocks noChangeAspect="1"/>
          </p:cNvPicPr>
          <p:nvPr/>
        </p:nvPicPr>
        <p:blipFill>
          <a:blip r:embed="rId5"/>
          <a:stretch>
            <a:fillRect/>
          </a:stretch>
        </p:blipFill>
        <p:spPr>
          <a:xfrm>
            <a:off x="1284791" y="3211975"/>
            <a:ext cx="6574420" cy="1838426"/>
          </a:xfrm>
          <a:prstGeom prst="rect">
            <a:avLst/>
          </a:prstGeom>
        </p:spPr>
      </p:pic>
    </p:spTree>
    <p:extLst>
      <p:ext uri="{BB962C8B-B14F-4D97-AF65-F5344CB8AC3E}">
        <p14:creationId xmlns:p14="http://schemas.microsoft.com/office/powerpoint/2010/main" val="11453615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3824</TotalTime>
  <Words>3060</Words>
  <Application>Microsoft Office PowerPoint</Application>
  <PresentationFormat>On-screen Show (16:9)</PresentationFormat>
  <Paragraphs>179</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Calisto MT</vt:lpstr>
      <vt:lpstr>Menlo</vt:lpstr>
      <vt:lpstr>Overpass</vt:lpstr>
      <vt:lpstr>PT Root UI</vt:lpstr>
      <vt:lpstr>Source Sans Pro</vt:lpstr>
      <vt:lpstr>Wingdings 2</vt:lpstr>
      <vt:lpstr>Slate</vt:lpstr>
      <vt:lpstr>IASP 540  PENETRATION REPORTING</vt:lpstr>
      <vt:lpstr>Red Teaming</vt:lpstr>
      <vt:lpstr>Importance</vt:lpstr>
      <vt:lpstr>Red Team Threat Emulation</vt:lpstr>
      <vt:lpstr>Qualifications</vt:lpstr>
      <vt:lpstr>Red Teaming Phases</vt:lpstr>
      <vt:lpstr>TTP</vt:lpstr>
      <vt:lpstr>Basics of Command and Control</vt:lpstr>
      <vt:lpstr>Reconnaissance</vt:lpstr>
      <vt:lpstr>Target Identification</vt:lpstr>
      <vt:lpstr>Gaining Access</vt:lpstr>
      <vt:lpstr>Persistence</vt:lpstr>
      <vt:lpstr>Privilege Escalation</vt:lpstr>
      <vt:lpstr>Reporting</vt:lpstr>
      <vt:lpstr>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Mercy College IASP 540  INFORMATION ASSURANCE / RISK MANAGEMENT</dc:title>
  <dc:creator>Suchocki, Adam</dc:creator>
  <cp:lastModifiedBy>Adam Suchocki</cp:lastModifiedBy>
  <cp:revision>32</cp:revision>
  <dcterms:modified xsi:type="dcterms:W3CDTF">2023-11-07T15:48:54Z</dcterms:modified>
</cp:coreProperties>
</file>